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handoutMasterIdLst>
    <p:handoutMasterId r:id="rId23"/>
  </p:handoutMasterIdLst>
  <p:sldIdLst>
    <p:sldId id="371" r:id="rId2"/>
    <p:sldId id="374" r:id="rId3"/>
    <p:sldId id="376" r:id="rId4"/>
    <p:sldId id="393" r:id="rId5"/>
    <p:sldId id="395" r:id="rId6"/>
    <p:sldId id="377" r:id="rId7"/>
    <p:sldId id="378" r:id="rId8"/>
    <p:sldId id="379" r:id="rId9"/>
    <p:sldId id="380" r:id="rId10"/>
    <p:sldId id="381" r:id="rId11"/>
    <p:sldId id="382" r:id="rId12"/>
    <p:sldId id="383" r:id="rId13"/>
    <p:sldId id="396" r:id="rId14"/>
    <p:sldId id="392" r:id="rId15"/>
    <p:sldId id="398" r:id="rId16"/>
    <p:sldId id="385" r:id="rId17"/>
    <p:sldId id="384" r:id="rId18"/>
    <p:sldId id="386" r:id="rId19"/>
    <p:sldId id="387" r:id="rId20"/>
    <p:sldId id="390" r:id="rId21"/>
  </p:sldIdLst>
  <p:sldSz cx="9144000" cy="5143500" type="screen16x9"/>
  <p:notesSz cx="6735763" cy="98663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guide id="3" orient="horz" pos="16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29061"/>
    <a:srgbClr val="1747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20" autoAdjust="0"/>
    <p:restoredTop sz="90272" autoAdjust="0"/>
  </p:normalViewPr>
  <p:slideViewPr>
    <p:cSldViewPr>
      <p:cViewPr varScale="1">
        <p:scale>
          <a:sx n="87" d="100"/>
          <a:sy n="87" d="100"/>
        </p:scale>
        <p:origin x="738" y="90"/>
      </p:cViewPr>
      <p:guideLst>
        <p:guide orient="horz" pos="2160"/>
        <p:guide pos="2880"/>
        <p:guide orient="horz" pos="1620"/>
      </p:guideLst>
    </p:cSldViewPr>
  </p:slideViewPr>
  <p:outlineViewPr>
    <p:cViewPr>
      <p:scale>
        <a:sx n="33" d="100"/>
        <a:sy n="33" d="100"/>
      </p:scale>
      <p:origin x="0" y="-114"/>
    </p:cViewPr>
  </p:outlineViewPr>
  <p:notesTextViewPr>
    <p:cViewPr>
      <p:scale>
        <a:sx n="1" d="1"/>
        <a:sy n="1" d="1"/>
      </p:scale>
      <p:origin x="0" y="0"/>
    </p:cViewPr>
  </p:notesTextViewPr>
  <p:sorterViewPr>
    <p:cViewPr varScale="1">
      <p:scale>
        <a:sx n="100" d="100"/>
        <a:sy n="100" d="100"/>
      </p:scale>
      <p:origin x="0" y="0"/>
    </p:cViewPr>
  </p:sorterViewPr>
  <p:notesViewPr>
    <p:cSldViewPr>
      <p:cViewPr varScale="1">
        <p:scale>
          <a:sx n="68" d="100"/>
          <a:sy n="68" d="100"/>
        </p:scale>
        <p:origin x="1986"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Footer Placeholder 3"/>
          <p:cNvSpPr>
            <a:spLocks noGrp="1"/>
          </p:cNvSpPr>
          <p:nvPr>
            <p:ph type="ftr" sz="quarter" idx="2"/>
          </p:nvPr>
        </p:nvSpPr>
        <p:spPr>
          <a:xfrm>
            <a:off x="1" y="9371014"/>
            <a:ext cx="2919413" cy="495300"/>
          </a:xfrm>
          <a:prstGeom prst="rect">
            <a:avLst/>
          </a:prstGeom>
        </p:spPr>
        <p:txBody>
          <a:bodyPr vert="horz" lIns="87572" tIns="43786" rIns="87572" bIns="43786" rtlCol="0" anchor="b"/>
          <a:lstStyle>
            <a:lvl1pPr algn="l">
              <a:defRPr sz="1100"/>
            </a:lvl1pPr>
          </a:lstStyle>
          <a:p>
            <a:endParaRPr lang="en-US" dirty="0"/>
          </a:p>
        </p:txBody>
      </p:sp>
      <p:sp>
        <p:nvSpPr>
          <p:cNvPr id="5" name="Slide Number Placeholder 4"/>
          <p:cNvSpPr>
            <a:spLocks noGrp="1"/>
          </p:cNvSpPr>
          <p:nvPr>
            <p:ph type="sldNum" sz="quarter" idx="3"/>
          </p:nvPr>
        </p:nvSpPr>
        <p:spPr>
          <a:xfrm>
            <a:off x="3814764" y="9371014"/>
            <a:ext cx="2919412" cy="495300"/>
          </a:xfrm>
          <a:prstGeom prst="rect">
            <a:avLst/>
          </a:prstGeom>
        </p:spPr>
        <p:txBody>
          <a:bodyPr vert="horz" lIns="87572" tIns="43786" rIns="87572" bIns="43786" rtlCol="0" anchor="b"/>
          <a:lstStyle>
            <a:lvl1pPr algn="r">
              <a:defRPr sz="1100"/>
            </a:lvl1pPr>
          </a:lstStyle>
          <a:p>
            <a:fld id="{6B95007F-A929-4023-B478-3D8EEE7CE1D4}" type="slidenum">
              <a:rPr lang="en-US" smtClean="0"/>
              <a:t>‹#›</a:t>
            </a:fld>
            <a:endParaRPr lang="en-US" dirty="0"/>
          </a:p>
        </p:txBody>
      </p:sp>
    </p:spTree>
    <p:extLst>
      <p:ext uri="{BB962C8B-B14F-4D97-AF65-F5344CB8AC3E}">
        <p14:creationId xmlns:p14="http://schemas.microsoft.com/office/powerpoint/2010/main" val="857745944"/>
      </p:ext>
    </p:extLst>
  </p:cSld>
  <p:clrMap bg1="lt1" tx1="dk1" bg2="lt2" tx2="dk2" accent1="accent1" accent2="accent2" accent3="accent3" accent4="accent4" accent5="accent5" accent6="accent6" hlink="hlink" folHlink="folHlink"/>
  <p:hf sldNum="0" hdr="0" ftr="0" dt="0"/>
</p:handoutMaster>
</file>

<file path=ppt/media/image1.png>
</file>

<file path=ppt/media/image10.jpg>
</file>

<file path=ppt/media/image11.jpg>
</file>

<file path=ppt/media/image13.jpeg>
</file>

<file path=ppt/media/image14.jpg>
</file>

<file path=ppt/media/image15.jpg>
</file>

<file path=ppt/media/image16.jpeg>
</file>

<file path=ppt/media/image17.jpg>
</file>

<file path=ppt/media/image18.jpg>
</file>

<file path=ppt/media/image19.jpg>
</file>

<file path=ppt/media/image2.jpg>
</file>

<file path=ppt/media/image20.jpg>
</file>

<file path=ppt/media/image21.jpe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2919413" cy="495300"/>
          </a:xfrm>
          <a:prstGeom prst="rect">
            <a:avLst/>
          </a:prstGeom>
        </p:spPr>
        <p:txBody>
          <a:bodyPr vert="horz" lIns="87572" tIns="43786" rIns="87572" bIns="43786" rtlCol="0"/>
          <a:lstStyle>
            <a:lvl1pPr algn="l">
              <a:defRPr sz="1100"/>
            </a:lvl1pPr>
          </a:lstStyle>
          <a:p>
            <a:endParaRPr lang="en-US" dirty="0"/>
          </a:p>
        </p:txBody>
      </p:sp>
      <p:sp>
        <p:nvSpPr>
          <p:cNvPr id="3" name="Date Placeholder 2"/>
          <p:cNvSpPr>
            <a:spLocks noGrp="1"/>
          </p:cNvSpPr>
          <p:nvPr>
            <p:ph type="dt" idx="1"/>
          </p:nvPr>
        </p:nvSpPr>
        <p:spPr>
          <a:xfrm>
            <a:off x="3814764" y="1"/>
            <a:ext cx="2919412" cy="495300"/>
          </a:xfrm>
          <a:prstGeom prst="rect">
            <a:avLst/>
          </a:prstGeom>
        </p:spPr>
        <p:txBody>
          <a:bodyPr vert="horz" lIns="87572" tIns="43786" rIns="87572" bIns="43786" rtlCol="0"/>
          <a:lstStyle>
            <a:lvl1pPr algn="r">
              <a:defRPr sz="1100"/>
            </a:lvl1pPr>
          </a:lstStyle>
          <a:p>
            <a:fld id="{C4174B79-8D71-4B5C-BB19-6833F7DDC5A3}" type="datetimeFigureOut">
              <a:rPr lang="en-US" smtClean="0"/>
              <a:t>3/19/2017</a:t>
            </a:fld>
            <a:endParaRPr lang="en-US" dirty="0"/>
          </a:p>
        </p:txBody>
      </p:sp>
      <p:sp>
        <p:nvSpPr>
          <p:cNvPr id="4" name="Slide Image Placeholder 3"/>
          <p:cNvSpPr>
            <a:spLocks noGrp="1" noRot="1" noChangeAspect="1"/>
          </p:cNvSpPr>
          <p:nvPr>
            <p:ph type="sldImg" idx="2"/>
          </p:nvPr>
        </p:nvSpPr>
        <p:spPr>
          <a:xfrm>
            <a:off x="407988" y="1233488"/>
            <a:ext cx="5919787" cy="3330575"/>
          </a:xfrm>
          <a:prstGeom prst="rect">
            <a:avLst/>
          </a:prstGeom>
          <a:noFill/>
          <a:ln w="12700">
            <a:solidFill>
              <a:prstClr val="black"/>
            </a:solidFill>
          </a:ln>
        </p:spPr>
        <p:txBody>
          <a:bodyPr vert="horz" lIns="87572" tIns="43786" rIns="87572" bIns="43786" rtlCol="0" anchor="ctr"/>
          <a:lstStyle/>
          <a:p>
            <a:endParaRPr lang="en-US" dirty="0"/>
          </a:p>
        </p:txBody>
      </p:sp>
      <p:sp>
        <p:nvSpPr>
          <p:cNvPr id="5" name="Notes Placeholder 4"/>
          <p:cNvSpPr>
            <a:spLocks noGrp="1"/>
          </p:cNvSpPr>
          <p:nvPr>
            <p:ph type="body" sz="quarter" idx="3"/>
          </p:nvPr>
        </p:nvSpPr>
        <p:spPr>
          <a:xfrm>
            <a:off x="673101" y="4748213"/>
            <a:ext cx="5389563" cy="3884611"/>
          </a:xfrm>
          <a:prstGeom prst="rect">
            <a:avLst/>
          </a:prstGeom>
        </p:spPr>
        <p:txBody>
          <a:bodyPr vert="horz" lIns="87572" tIns="43786" rIns="87572" bIns="43786"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1" y="9371014"/>
            <a:ext cx="2919413" cy="495300"/>
          </a:xfrm>
          <a:prstGeom prst="rect">
            <a:avLst/>
          </a:prstGeom>
        </p:spPr>
        <p:txBody>
          <a:bodyPr vert="horz" lIns="87572" tIns="43786" rIns="87572" bIns="43786" rtlCol="0" anchor="b"/>
          <a:lstStyle>
            <a:lvl1pPr algn="l">
              <a:defRPr sz="1100"/>
            </a:lvl1pPr>
          </a:lstStyle>
          <a:p>
            <a:endParaRPr lang="en-US" dirty="0"/>
          </a:p>
        </p:txBody>
      </p:sp>
      <p:sp>
        <p:nvSpPr>
          <p:cNvPr id="7" name="Slide Number Placeholder 6"/>
          <p:cNvSpPr>
            <a:spLocks noGrp="1"/>
          </p:cNvSpPr>
          <p:nvPr>
            <p:ph type="sldNum" sz="quarter" idx="5"/>
          </p:nvPr>
        </p:nvSpPr>
        <p:spPr>
          <a:xfrm>
            <a:off x="3814764" y="9371014"/>
            <a:ext cx="2919412" cy="495300"/>
          </a:xfrm>
          <a:prstGeom prst="rect">
            <a:avLst/>
          </a:prstGeom>
        </p:spPr>
        <p:txBody>
          <a:bodyPr vert="horz" lIns="87572" tIns="43786" rIns="87572" bIns="43786" rtlCol="0" anchor="b"/>
          <a:lstStyle>
            <a:lvl1pPr algn="r">
              <a:defRPr sz="1100"/>
            </a:lvl1pPr>
          </a:lstStyle>
          <a:p>
            <a:fld id="{BDD21079-D3B7-4F36-81AD-EE9FD56FB2F0}" type="slidenum">
              <a:rPr lang="en-US" smtClean="0"/>
              <a:t>‹#›</a:t>
            </a:fld>
            <a:endParaRPr lang="en-US" dirty="0"/>
          </a:p>
        </p:txBody>
      </p:sp>
    </p:spTree>
    <p:extLst>
      <p:ext uri="{BB962C8B-B14F-4D97-AF65-F5344CB8AC3E}">
        <p14:creationId xmlns:p14="http://schemas.microsoft.com/office/powerpoint/2010/main" val="2237432620"/>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noTextEdit="1"/>
          </p:cNvSpPr>
          <p:nvPr>
            <p:ph type="sldImg"/>
          </p:nvPr>
        </p:nvSpPr>
        <p:spPr bwMode="auto">
          <a:xfrm>
            <a:off x="407988" y="1233488"/>
            <a:ext cx="5919787" cy="3330575"/>
          </a:xfrm>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endParaRPr lang="en-US">
              <a:latin typeface="Calibri" charset="0"/>
              <a:ea typeface="MS PGothic" charset="0"/>
            </a:endParaRPr>
          </a:p>
        </p:txBody>
      </p:sp>
      <p:sp>
        <p:nvSpPr>
          <p:cNvPr id="15363"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Calibri" charset="0"/>
                <a:ea typeface="MS PGothic" charset="0"/>
                <a:cs typeface="MS PGothic" charset="0"/>
              </a:defRPr>
            </a:lvl1pPr>
            <a:lvl2pPr marL="742950" indent="-285750">
              <a:defRPr sz="2400">
                <a:solidFill>
                  <a:schemeClr val="tx1"/>
                </a:solidFill>
                <a:latin typeface="Calibri" charset="0"/>
                <a:ea typeface="MS PGothic" charset="0"/>
                <a:cs typeface="MS PGothic" charset="0"/>
              </a:defRPr>
            </a:lvl2pPr>
            <a:lvl3pPr marL="1143000" indent="-228600">
              <a:defRPr sz="2400">
                <a:solidFill>
                  <a:schemeClr val="tx1"/>
                </a:solidFill>
                <a:latin typeface="Calibri" charset="0"/>
                <a:ea typeface="MS PGothic" charset="0"/>
                <a:cs typeface="MS PGothic" charset="0"/>
              </a:defRPr>
            </a:lvl3pPr>
            <a:lvl4pPr marL="1600200" indent="-228600">
              <a:defRPr sz="2400">
                <a:solidFill>
                  <a:schemeClr val="tx1"/>
                </a:solidFill>
                <a:latin typeface="Calibri" charset="0"/>
                <a:ea typeface="MS PGothic" charset="0"/>
                <a:cs typeface="MS PGothic" charset="0"/>
              </a:defRPr>
            </a:lvl4pPr>
            <a:lvl5pPr marL="2057400" indent="-22860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fld id="{41C45B87-C28C-D349-BF37-0F56502DD449}" type="slidenum">
              <a:rPr lang="en-US" sz="1200"/>
              <a:pPr/>
              <a:t>1</a:t>
            </a:fld>
            <a:endParaRPr lang="en-US" sz="1200"/>
          </a:p>
        </p:txBody>
      </p:sp>
    </p:spTree>
    <p:extLst>
      <p:ext uri="{BB962C8B-B14F-4D97-AF65-F5344CB8AC3E}">
        <p14:creationId xmlns:p14="http://schemas.microsoft.com/office/powerpoint/2010/main" val="16752348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a:t>
            </a:r>
            <a:r>
              <a:rPr lang="en-US" baseline="0" dirty="0" smtClean="0"/>
              <a:t> man named Bill Lind introduced the term 4</a:t>
            </a:r>
            <a:r>
              <a:rPr lang="en-US" baseline="30000" dirty="0" smtClean="0"/>
              <a:t>th</a:t>
            </a:r>
            <a:r>
              <a:rPr lang="en-US" baseline="0" dirty="0" smtClean="0"/>
              <a:t> generation warfare, and is often credited with the entire notion of generational warfare, to try and explain how and why violence has changed and was the US military prepared for it.  He defines the concept a shift from a state monopoly of violence to non-state actors. It should be noted that others have expanded concept to cover all historical periods which may be more expansive then originally intended. The proponents however would say that while the term emerged in the late 1980s 4</a:t>
            </a:r>
            <a:r>
              <a:rPr lang="en-US" baseline="30000" dirty="0" smtClean="0"/>
              <a:t>th</a:t>
            </a:r>
            <a:r>
              <a:rPr lang="en-US" baseline="0" dirty="0" smtClean="0"/>
              <a:t> Generation Warfare had emerged in the early 20</a:t>
            </a:r>
            <a:r>
              <a:rPr lang="en-US" baseline="30000" dirty="0" smtClean="0"/>
              <a:t>th</a:t>
            </a:r>
            <a:r>
              <a:rPr lang="en-US" baseline="0" dirty="0" smtClean="0"/>
              <a:t> century but its full potential was just becoming evident.</a:t>
            </a:r>
            <a:endParaRPr lang="en-US" dirty="0"/>
          </a:p>
        </p:txBody>
      </p:sp>
    </p:spTree>
    <p:extLst>
      <p:ext uri="{BB962C8B-B14F-4D97-AF65-F5344CB8AC3E}">
        <p14:creationId xmlns:p14="http://schemas.microsoft.com/office/powerpoint/2010/main" val="2401729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can use</a:t>
            </a:r>
            <a:r>
              <a:rPr lang="en-US" baseline="0" dirty="0" smtClean="0"/>
              <a:t> the Irish War of Independence in 1920-22 as an early example of 4</a:t>
            </a:r>
            <a:r>
              <a:rPr lang="en-US" baseline="30000" dirty="0" smtClean="0"/>
              <a:t>th</a:t>
            </a:r>
            <a:r>
              <a:rPr lang="en-US" baseline="0" dirty="0" smtClean="0"/>
              <a:t> Generation Warfare where the Irish fought a guerrilla campaign in Ireland and terrorist attacks in the UK to undermine the legitimacy of British rule. The nationalists used violence, mobilization of its diaspora community to fund the fight and to use the politically powerful American Irish community to lobby its government to pressure the British to withdraw.  Like most 4GW </a:t>
            </a:r>
            <a:r>
              <a:rPr lang="en-US" baseline="0" dirty="0" err="1" smtClean="0"/>
              <a:t>praticioners</a:t>
            </a:r>
            <a:r>
              <a:rPr lang="en-US" baseline="0" dirty="0" smtClean="0"/>
              <a:t> the IRA never thought it could win a direct confrontation with the British Army, however it looked to isolate the British from the population in Ireland as well as increase the actual and political costs of occupation to undermine its political legitimacy of the occupation and the political will to maintain it. </a:t>
            </a:r>
          </a:p>
          <a:p>
            <a:r>
              <a:rPr lang="en-US" baseline="0" dirty="0" smtClean="0"/>
              <a:t>The Americans would experience similarly issues during the Vietnam War. Here however modern </a:t>
            </a:r>
            <a:r>
              <a:rPr lang="en-US" baseline="0" dirty="0" err="1" smtClean="0"/>
              <a:t>communicastrions</a:t>
            </a:r>
            <a:r>
              <a:rPr lang="en-US" baseline="0" dirty="0" smtClean="0"/>
              <a:t> allowed the Vietnamese communists to influence the American public in a way that they could never do even if they could have conducted operations in the US.  The nightly images of a technologically superior nation using fire and </a:t>
            </a:r>
            <a:r>
              <a:rPr lang="en-US" baseline="0" dirty="0" err="1" smtClean="0"/>
              <a:t>manover</a:t>
            </a:r>
            <a:r>
              <a:rPr lang="en-US" baseline="0" dirty="0" smtClean="0"/>
              <a:t>- 3</a:t>
            </a:r>
            <a:r>
              <a:rPr lang="en-US" baseline="30000" dirty="0" smtClean="0"/>
              <a:t>rd</a:t>
            </a:r>
            <a:r>
              <a:rPr lang="en-US" baseline="0" dirty="0" smtClean="0"/>
              <a:t> GEN, tactics to quell what some saw as a war of national unity, undermined the American willingness to prosecute the war. It is true that the Viet Cong were an arm of the North Vietnamese state and received significant support form the communist world, however it was the loss of American will and not a military defeat that caused the Americans to withdraw.  That lesson, or an misunderstanding of that lesson drove Osama bin Laden to take the decisions, and brought the concept of 4 GN closer to its fulfilment.</a:t>
            </a:r>
          </a:p>
          <a:p>
            <a:r>
              <a:rPr lang="en-US" baseline="0" dirty="0" smtClean="0"/>
              <a:t>The key to Osama bin Laden, Al-</a:t>
            </a:r>
            <a:r>
              <a:rPr lang="en-US" baseline="0" dirty="0" err="1" smtClean="0"/>
              <a:t>Qa’ida</a:t>
            </a:r>
            <a:r>
              <a:rPr lang="en-US" baseline="0" dirty="0" smtClean="0"/>
              <a:t> and more recently </a:t>
            </a:r>
            <a:r>
              <a:rPr lang="en-US" baseline="0" dirty="0" err="1" smtClean="0"/>
              <a:t>Dai’sh</a:t>
            </a:r>
            <a:r>
              <a:rPr lang="en-US" baseline="0" dirty="0" smtClean="0"/>
              <a:t> is the use of the global diaspora. Al </a:t>
            </a:r>
            <a:r>
              <a:rPr lang="en-US" baseline="0" dirty="0" err="1" smtClean="0"/>
              <a:t>Qa’ida</a:t>
            </a:r>
            <a:r>
              <a:rPr lang="en-US" baseline="0" dirty="0" smtClean="0"/>
              <a:t> used a network of supporters in a wide variety of countries to raise substantial amounts of money and recruit, initially to fight the Soviets in – such as mass hijackings- using aircraft as cruise missiles, and suicide attacks –a poor mans smart bombs- in sophisticated ways. Increasingly states are seeing their security threatened by hackers, such as </a:t>
            </a:r>
            <a:r>
              <a:rPr lang="en-US" baseline="0" dirty="0" err="1" smtClean="0"/>
              <a:t>anamoyous</a:t>
            </a:r>
            <a:r>
              <a:rPr lang="en-US" baseline="0" dirty="0" smtClean="0"/>
              <a:t>, threating not just their information but critical infrastructure from the safety of the internet. As 4</a:t>
            </a:r>
            <a:r>
              <a:rPr lang="en-US" baseline="30000" dirty="0" smtClean="0"/>
              <a:t>th</a:t>
            </a:r>
            <a:r>
              <a:rPr lang="en-US" baseline="0" dirty="0" smtClean="0"/>
              <a:t> generation warfare evolves it threatens to turn the very tools of the modern world against the modern world. </a:t>
            </a:r>
          </a:p>
          <a:p>
            <a:endParaRPr lang="en-US" dirty="0"/>
          </a:p>
        </p:txBody>
      </p:sp>
    </p:spTree>
    <p:extLst>
      <p:ext uri="{BB962C8B-B14F-4D97-AF65-F5344CB8AC3E}">
        <p14:creationId xmlns:p14="http://schemas.microsoft.com/office/powerpoint/2010/main" val="3008579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Focusing strictly on warfare,</a:t>
            </a:r>
            <a:r>
              <a:rPr lang="en-US" baseline="0" dirty="0" smtClean="0"/>
              <a:t> the first three generations focus on the defeating the advisories military in short high intensity conflicts using a mix of firepower and maneuver to impose its will on the opposing government. The 4</a:t>
            </a:r>
            <a:r>
              <a:rPr lang="en-US" baseline="30000" dirty="0" smtClean="0"/>
              <a:t>th</a:t>
            </a:r>
            <a:r>
              <a:rPr lang="en-US" baseline="0" dirty="0" smtClean="0"/>
              <a:t> generation war shifts the focus; it avoids the military as much as possible to target the population in a war of attrition. Thereby undermining the will of the population to support the government. This has a </a:t>
            </a:r>
            <a:r>
              <a:rPr lang="en-US" baseline="0" dirty="0" err="1" smtClean="0"/>
              <a:t>tendancy</a:t>
            </a:r>
            <a:r>
              <a:rPr lang="en-US" baseline="0" dirty="0" smtClean="0"/>
              <a:t> to widen the potential targets available to the combatant, as well as opening a range of new lines of operation.</a:t>
            </a:r>
            <a:endParaRPr lang="en-US" dirty="0"/>
          </a:p>
        </p:txBody>
      </p:sp>
    </p:spTree>
    <p:extLst>
      <p:ext uri="{BB962C8B-B14F-4D97-AF65-F5344CB8AC3E}">
        <p14:creationId xmlns:p14="http://schemas.microsoft.com/office/powerpoint/2010/main" val="42920044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concept of Generations of warfare has generated considerable debate. However it has contributed to a new way of thinking about warfare and how the defense community should be organized and thinking about war. One note, we have adopted a more extensive view of the sweep of generational conflict then its original proponents, but the expanded historical perspective is faithful to the concepts original vision and intent.</a:t>
            </a:r>
            <a:endParaRPr lang="en-US" dirty="0"/>
          </a:p>
        </p:txBody>
      </p:sp>
    </p:spTree>
    <p:extLst>
      <p:ext uri="{BB962C8B-B14F-4D97-AF65-F5344CB8AC3E}">
        <p14:creationId xmlns:p14="http://schemas.microsoft.com/office/powerpoint/2010/main" val="40084246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about all of the post World</a:t>
            </a:r>
            <a:r>
              <a:rPr lang="en-US" baseline="0" dirty="0" smtClean="0"/>
              <a:t> War Two wars can be characterized as 4</a:t>
            </a:r>
            <a:r>
              <a:rPr lang="en-US" baseline="30000" dirty="0" smtClean="0"/>
              <a:t>th</a:t>
            </a:r>
            <a:r>
              <a:rPr lang="en-US" baseline="0" dirty="0" smtClean="0"/>
              <a:t> GW but there are several worth highlighting to illustrate different aspects of 4GW.</a:t>
            </a:r>
          </a:p>
          <a:p>
            <a:endParaRPr lang="en-US" baseline="0" dirty="0" smtClean="0"/>
          </a:p>
          <a:p>
            <a:r>
              <a:rPr lang="en-US" baseline="0" dirty="0" smtClean="0"/>
              <a:t>Al-</a:t>
            </a:r>
            <a:r>
              <a:rPr lang="en-US" baseline="0" dirty="0" err="1" smtClean="0"/>
              <a:t>Qa’ida</a:t>
            </a:r>
            <a:r>
              <a:rPr lang="en-US" baseline="0" dirty="0" smtClean="0"/>
              <a:t>/Da’ish are </a:t>
            </a:r>
            <a:r>
              <a:rPr lang="en-US" baseline="0" dirty="0" err="1" smtClean="0"/>
              <a:t>religio</a:t>
            </a:r>
            <a:r>
              <a:rPr lang="en-US" baseline="0" dirty="0" smtClean="0"/>
              <a:t> political groups as they seek political power to impose their view of their faith on a population. This includes using a global funding and recruiting network to sustain their main theater of operations (Afghanistan and Pakistan for AQ and Iraq Syria for Da’ish) criminal active for both groups as well as acting as a state in the case of Da’ish. Additionally both groups seek to conduct operations in their opponents homeland by radicalizing individuals and at the very least inspiring them to conduct operations from the United States to Indonesia. Both groups have extensive contacts with criminal groups, not only are they fighting each other in Afghanistan for control of opium production in </a:t>
            </a:r>
            <a:r>
              <a:rPr lang="en-US" baseline="0" dirty="0" err="1" smtClean="0"/>
              <a:t>Nangarhar</a:t>
            </a:r>
            <a:r>
              <a:rPr lang="en-US" baseline="0" dirty="0" smtClean="0"/>
              <a:t> Afghanistan, but AQ’s affiliate in North Africa AQIM protects Colombian cocaine shipments across its </a:t>
            </a:r>
            <a:r>
              <a:rPr lang="en-US" baseline="0" dirty="0" err="1" smtClean="0"/>
              <a:t>terrtory</a:t>
            </a:r>
            <a:r>
              <a:rPr lang="en-US" baseline="0" dirty="0" smtClean="0"/>
              <a:t> bound for Europe. </a:t>
            </a:r>
          </a:p>
          <a:p>
            <a:r>
              <a:rPr lang="en-US" baseline="0" dirty="0" smtClean="0"/>
              <a:t>The best example of a 4GW groups is Hezbollah in Lebanon. Founded with Iranian support in the early 1980s the group quickly emerged as one of the most efficient and deadliest groups in the world. It runs charities, businesses, a theme park, and a TV station as well as having an armed wing active in Lebanon, Syria and Europe with a support infrastructure in Asia, South America and parts of Africa. It and its members are involved in a range of criminal activities to support the organization. It is also a political party in Lebanon with 12 seats in 128 member Lebanese parliament and 2 cabinet positions. Their reach, spread and capitalizes place them at the for front of the 4GW discussion.</a:t>
            </a:r>
          </a:p>
          <a:p>
            <a:r>
              <a:rPr lang="en-US" dirty="0" smtClean="0"/>
              <a:t>FARC is a Marxist</a:t>
            </a:r>
            <a:r>
              <a:rPr lang="en-US" baseline="0" dirty="0" smtClean="0"/>
              <a:t> group that has been fighting the Colombian government since 1965. Since the 1990s the group has been funding its activities through extortion, kidnaping and protecting Colombian drug cartels. At some point during the 1990s it moved from protection to direct involvement in production and transportation of the narcotic. The group just signed a peace deal with the government that allowed it to keep its criminal proceeds and allows those accused of involvement in trafficking to escape justice. The group has shifted from an ideological organization to a criminal one. Terrorist and insurgent groups have always worked with criminals but the movement between categories is new to this type of warfare.</a:t>
            </a:r>
          </a:p>
          <a:p>
            <a:r>
              <a:rPr lang="en-US" baseline="0" dirty="0" smtClean="0"/>
              <a:t>Shifting the other direction is the Indian criminal organization D-Company lead by </a:t>
            </a:r>
            <a:r>
              <a:rPr lang="en-US" baseline="0" dirty="0" err="1" smtClean="0"/>
              <a:t>Dawood</a:t>
            </a:r>
            <a:r>
              <a:rPr lang="en-US" baseline="0" dirty="0" smtClean="0"/>
              <a:t> Ibrahim that has been liked to the 1994 Mumbai bombings and may have provided a portion of the funding for the 9/11 attacks with money it received through a ransom payment. This criminal group has global reach and connections with terrorist groups in South Asia, and has criminal links here in the UAE.</a:t>
            </a:r>
          </a:p>
          <a:p>
            <a:r>
              <a:rPr lang="en-US" baseline="0" dirty="0" smtClean="0"/>
              <a:t>, including sending out a message that the government was massacring people in a remote village. The most important tool of the group was its laptop.</a:t>
            </a:r>
          </a:p>
          <a:p>
            <a:r>
              <a:rPr lang="en-US" baseline="0" dirty="0" smtClean="0"/>
              <a:t>Finally and perhaps most relevantly are the Houtis in Yemen. This Zaidi Shi'a group which bares the name of the family that founds and leads the movement, is one of the leading opposition groups in the complex war underway in Yemen. At one time the group was seen as a </a:t>
            </a:r>
            <a:r>
              <a:rPr lang="en-US" baseline="0" dirty="0" err="1" smtClean="0"/>
              <a:t>a</a:t>
            </a:r>
            <a:r>
              <a:rPr lang="en-US" baseline="0" dirty="0" smtClean="0"/>
              <a:t> moderate group taping into the general grievances. Discontent with the government and radical </a:t>
            </a:r>
            <a:r>
              <a:rPr lang="en-US" baseline="0" dirty="0" err="1" smtClean="0"/>
              <a:t>Salafi</a:t>
            </a:r>
            <a:r>
              <a:rPr lang="en-US" baseline="0" dirty="0" smtClean="0"/>
              <a:t> groups entering their territory caused a armed reaction form the Hothis that eventually lead to them taking a large part of northern Yemen. There are allegations that Iran has been supplying arms to the group, but this has been denied by both Iran and the Hothis, and has been difficult to confirm either way.  Given Iran’s shared religion and geo-strategic interests in the region it would be surprising if there was no support for the Hothis. The group does manifest some 4GW elements, they are organized along religious and tribal lines, and have become more radicalized due to a failure of a government that lost its legitimacy. As the collation is discovering trying to </a:t>
            </a:r>
            <a:r>
              <a:rPr lang="en-US" baseline="0" dirty="0" err="1" smtClean="0"/>
              <a:t>wiin</a:t>
            </a:r>
            <a:r>
              <a:rPr lang="en-US" baseline="0" dirty="0" smtClean="0"/>
              <a:t> a war and rebuild, if not build, an legitimate government is very difficult and time consuming.</a:t>
            </a:r>
            <a:endParaRPr lang="en-US" dirty="0"/>
          </a:p>
        </p:txBody>
      </p:sp>
    </p:spTree>
    <p:extLst>
      <p:ext uri="{BB962C8B-B14F-4D97-AF65-F5344CB8AC3E}">
        <p14:creationId xmlns:p14="http://schemas.microsoft.com/office/powerpoint/2010/main" val="6928221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key driver</a:t>
            </a:r>
            <a:r>
              <a:rPr lang="en-US" baseline="0" dirty="0" smtClean="0"/>
              <a:t> for 4</a:t>
            </a:r>
            <a:r>
              <a:rPr lang="en-US" baseline="30000" dirty="0" smtClean="0"/>
              <a:t>th</a:t>
            </a:r>
            <a:r>
              <a:rPr lang="en-US" baseline="0" dirty="0" smtClean="0"/>
              <a:t> GW is that there are large portions of a society that have lost all faith in the society that they are part of, or have never placed any in it, and they sense the only way to change things is violent action.  The lose of legitimacy appears most pronounced in societies where there are ethnic or religious minorities that are excluded form the benefits of a wider society, or more profoundly do not feel that the material benefits they do receive are actually addressing their deeper problems. The easy of travel and wide spread availability of technology makes it easier for people to see their problems as part of a larger concern, such as wider oppression or disrespect of their ethnic or religious group. The easy manipulation of identity allows the groups to attract adherents without having to educate them in deeper ideological issues. It also allows these individuals an easy way of demonstrating support with no more then a key stroke. </a:t>
            </a:r>
            <a:r>
              <a:rPr lang="en-US" baseline="0" dirty="0" err="1" smtClean="0"/>
              <a:t>Thoes</a:t>
            </a:r>
            <a:r>
              <a:rPr lang="en-US" baseline="0" dirty="0" smtClean="0"/>
              <a:t> who want to take an active part in the struggle can easily obtain travel papers and low cost travel in our increasing interconnected world. Once again turning the benefits of a globalized world- travel and communications, against itself. </a:t>
            </a:r>
            <a:endParaRPr lang="en-US" dirty="0"/>
          </a:p>
        </p:txBody>
      </p:sp>
    </p:spTree>
    <p:extLst>
      <p:ext uri="{BB962C8B-B14F-4D97-AF65-F5344CB8AC3E}">
        <p14:creationId xmlns:p14="http://schemas.microsoft.com/office/powerpoint/2010/main" val="4759269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proponents of 4GW argue that the concept</a:t>
            </a:r>
            <a:r>
              <a:rPr lang="en-US" baseline="0" dirty="0" smtClean="0"/>
              <a:t> is important as it helps nations to understand the enemy, themselves, and why nations states seem to lose these wars more often not.  In a strictly military sense, modern militaries are not properly oriented to the new generation of warfare. The strategies, doctrine and training are all ill equipped to address 4GW.  More broadly modern society itself is fueling the change and is vulnerable to it.  As power, authority and legitimacy ebbs away from the state it is not able to sustain the necessary political will to defeat an opponent that refuses to play to the strengths and political cycles of a modern state. For example the United States has been fighting in Afghanistan for 15 years and seems no closer to winning. It has been fighting an air war in Iraq, of various intensities since 1991 and there is an increasing gourd presence.</a:t>
            </a:r>
          </a:p>
          <a:p>
            <a:r>
              <a:rPr lang="en-US" baseline="0" dirty="0" smtClean="0"/>
              <a:t>On the </a:t>
            </a:r>
            <a:r>
              <a:rPr lang="en-US" baseline="0" dirty="0" err="1" smtClean="0"/>
              <a:t>othe</a:t>
            </a:r>
            <a:r>
              <a:rPr lang="en-US" baseline="0" dirty="0" smtClean="0"/>
              <a:t> hand, the opponents say that the entire concept is just suspect. The 4GW is just another way of talking about guerrilla war and insurgency, that has been fought since humans organized into societies with different capabilities and resources. Rather then offering anything new, The opponent contend, the proponents simply want to talk about how technology has changed the world, which the opponents do not deny, and how the defense establishment needs to change with it. </a:t>
            </a:r>
            <a:endParaRPr lang="en-US" dirty="0"/>
          </a:p>
        </p:txBody>
      </p:sp>
    </p:spTree>
    <p:extLst>
      <p:ext uri="{BB962C8B-B14F-4D97-AF65-F5344CB8AC3E}">
        <p14:creationId xmlns:p14="http://schemas.microsoft.com/office/powerpoint/2010/main" val="13939386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underlying</a:t>
            </a:r>
            <a:r>
              <a:rPr lang="en-US" baseline="0" dirty="0" smtClean="0"/>
              <a:t> message for 4GN is that placing an emphasis on fighting armed groups is misguided. The groups themselves recognize that the are not capable of wining a war, let along surviving the attention of a well equipped state. They thus are forced to rely on a strategy the utilizes armed conflict in a way that Mao did, as part of a campaign that utilizes political, non-violent AND violent means to achieve its ends.  Thus  groups like the MB and Hezbollah have survived as long as it has due to their ability to mix political action, non-violent protest, AND violence to achieve its end. If an opponent focuses on, and defeats Hezbollah's armed wing it will not have defeated the group since it is embedded in the wider society. Thus there is a need for a wide range of kinetic and non kinetic responses.</a:t>
            </a:r>
            <a:endParaRPr lang="en-US" dirty="0"/>
          </a:p>
        </p:txBody>
      </p:sp>
    </p:spTree>
    <p:extLst>
      <p:ext uri="{BB962C8B-B14F-4D97-AF65-F5344CB8AC3E}">
        <p14:creationId xmlns:p14="http://schemas.microsoft.com/office/powerpoint/2010/main" val="29253437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implications of the debate are profound. If it is true that warfare has entered a generation of warfare with all the elements described above then highly lethal mobile military forces are inappropriate irrespective of the training and equipment. The war is about ethereal ideas and legitimacy of the state to impose its will on the population. The fact the military is being used at all reinforces the loss of legitimacy of the state, as it has had to resort to a large blunt force to restore its legitimacy, which violence is not capable of doing. What militaries can do is</a:t>
            </a:r>
          </a:p>
          <a:p>
            <a:pPr marL="228600" indent="-228600">
              <a:buAutoNum type="arabicParenR"/>
            </a:pPr>
            <a:r>
              <a:rPr lang="en-US" baseline="0" dirty="0" smtClean="0"/>
              <a:t>restore governments power and order in a society, </a:t>
            </a:r>
          </a:p>
          <a:p>
            <a:pPr marL="228600" indent="-228600">
              <a:buAutoNum type="arabicParenR"/>
            </a:pPr>
            <a:r>
              <a:rPr lang="en-US" baseline="0" dirty="0" smtClean="0"/>
              <a:t>Can destroy armed elements of the wider social </a:t>
            </a:r>
            <a:r>
              <a:rPr lang="en-US" baseline="0" dirty="0" err="1" smtClean="0"/>
              <a:t>movment</a:t>
            </a:r>
            <a:r>
              <a:rPr lang="en-US" baseline="0" dirty="0" smtClean="0"/>
              <a:t> the feeds the violent groups</a:t>
            </a:r>
          </a:p>
          <a:p>
            <a:pPr marL="228600" indent="-228600">
              <a:buAutoNum type="arabicParenR"/>
            </a:pPr>
            <a:r>
              <a:rPr lang="en-US" baseline="0" dirty="0" smtClean="0"/>
              <a:t>It can prevent the groups from getting weapons of mass destruction that can </a:t>
            </a:r>
            <a:r>
              <a:rPr lang="en-US" baseline="0" dirty="0" err="1" smtClean="0"/>
              <a:t>caus</a:t>
            </a:r>
            <a:r>
              <a:rPr lang="en-US" baseline="0" dirty="0" smtClean="0"/>
              <a:t> massive damage and loss of lie</a:t>
            </a:r>
          </a:p>
          <a:p>
            <a:pPr marL="0" indent="0">
              <a:buNone/>
            </a:pPr>
            <a:r>
              <a:rPr lang="en-US" baseline="0" dirty="0" smtClean="0"/>
              <a:t>The can accomplish this though reorganization and </a:t>
            </a:r>
            <a:r>
              <a:rPr lang="en-US" baseline="0" dirty="0" err="1" smtClean="0"/>
              <a:t>emphaising</a:t>
            </a:r>
            <a:r>
              <a:rPr lang="en-US" baseline="0" dirty="0" smtClean="0"/>
              <a:t> light and special operations forces.</a:t>
            </a:r>
          </a:p>
          <a:p>
            <a:pPr marL="0" indent="0">
              <a:buNone/>
            </a:pPr>
            <a:r>
              <a:rPr lang="en-US" baseline="0" dirty="0" smtClean="0"/>
              <a:t>What militaries can not do</a:t>
            </a:r>
          </a:p>
          <a:p>
            <a:pPr marL="228600" indent="-228600">
              <a:buAutoNum type="arabicParenR"/>
            </a:pPr>
            <a:r>
              <a:rPr lang="en-US" baseline="0" dirty="0" smtClean="0"/>
              <a:t>Restore lost legitimacy- the society for some reason has lost its confidence in the governments right to rule using force reinforces that</a:t>
            </a:r>
          </a:p>
          <a:p>
            <a:pPr marL="228600" indent="-228600">
              <a:buAutoNum type="arabicParenR"/>
            </a:pPr>
            <a:r>
              <a:rPr lang="en-US" baseline="0" dirty="0" smtClean="0"/>
              <a:t>It can not win a war without popular support either at home or if the war overseas the local population. Similar to the first one no military can give the government the right to rule, only the ability </a:t>
            </a:r>
            <a:r>
              <a:rPr lang="en-US" baseline="0" dirty="0" err="1" smtClean="0"/>
              <a:t>coerice</a:t>
            </a:r>
            <a:r>
              <a:rPr lang="en-US" baseline="0" dirty="0" smtClean="0"/>
              <a:t> a population into submission.</a:t>
            </a:r>
          </a:p>
          <a:p>
            <a:pPr marL="0" indent="0">
              <a:buNone/>
            </a:pPr>
            <a:r>
              <a:rPr lang="en-US" baseline="0" dirty="0" smtClean="0"/>
              <a:t>If however this is wrong and 4GW is not the new model and the forces recognize the nation could be caught ill equipped to address a more conventional threat.</a:t>
            </a:r>
          </a:p>
        </p:txBody>
      </p:sp>
    </p:spTree>
    <p:extLst>
      <p:ext uri="{BB962C8B-B14F-4D97-AF65-F5344CB8AC3E}">
        <p14:creationId xmlns:p14="http://schemas.microsoft.com/office/powerpoint/2010/main" val="41346599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adopting the 4 GW approach, even if it is only a</a:t>
            </a:r>
            <a:r>
              <a:rPr lang="en-US" baseline="0" dirty="0" smtClean="0"/>
              <a:t> hedging strategy, there are something that can be done with out risking the national security if the approach is incorrect.  By diversifying the response to the 4GW away from the military to a more whole of </a:t>
            </a:r>
            <a:r>
              <a:rPr lang="en-US" baseline="0" dirty="0" err="1" smtClean="0"/>
              <a:t>govenmnet</a:t>
            </a:r>
            <a:r>
              <a:rPr lang="en-US" baseline="0" dirty="0" smtClean="0"/>
              <a:t> approach one can leverage other capabilities to address the range of problems presented by the new warfare. For example if there is a fear from a government that it’s a portion of the population is becoming radicalized the ministry or department of education can be engaged to help a student see the error before he or she becomes violent.  One can use resources to help establish civil society organizations to provide more points of contact with in the society to help detect, deter and assist a person who may become radicalized.  The same approach can be taken overseas, either way doing this not only helps address the symptoms of the problem, but it could help to restore the states legitimacy which is the ultimate problem highlighted by 4</a:t>
            </a:r>
            <a:r>
              <a:rPr lang="en-US" baseline="30000" dirty="0" smtClean="0"/>
              <a:t>th</a:t>
            </a:r>
            <a:r>
              <a:rPr lang="en-US" baseline="0" dirty="0" smtClean="0"/>
              <a:t> Generation Warfare.</a:t>
            </a:r>
            <a:endParaRPr lang="en-US" dirty="0"/>
          </a:p>
        </p:txBody>
      </p:sp>
    </p:spTree>
    <p:extLst>
      <p:ext uri="{BB962C8B-B14F-4D97-AF65-F5344CB8AC3E}">
        <p14:creationId xmlns:p14="http://schemas.microsoft.com/office/powerpoint/2010/main" val="6955008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Baynunah</a:t>
            </a:r>
            <a:r>
              <a:rPr lang="en-US" dirty="0" smtClean="0"/>
              <a:t> Class Ship with 76mm gun</a:t>
            </a:r>
          </a:p>
          <a:p>
            <a:endParaRPr lang="en-US" dirty="0" smtClean="0"/>
          </a:p>
          <a:p>
            <a:r>
              <a:rPr lang="en-US" dirty="0" smtClean="0"/>
              <a:t>Apache</a:t>
            </a:r>
          </a:p>
          <a:p>
            <a:endParaRPr lang="en-US" dirty="0" smtClean="0"/>
          </a:p>
          <a:p>
            <a:r>
              <a:rPr lang="en-US" dirty="0" smtClean="0"/>
              <a:t>G6</a:t>
            </a:r>
            <a:r>
              <a:rPr lang="en-US" baseline="0" dirty="0" smtClean="0"/>
              <a:t> 155mm self propelled howitzer</a:t>
            </a:r>
          </a:p>
          <a:p>
            <a:endParaRPr lang="en-US" baseline="0" dirty="0" smtClean="0"/>
          </a:p>
          <a:p>
            <a:r>
              <a:rPr lang="en-US" baseline="0" dirty="0" smtClean="0"/>
              <a:t>F-16</a:t>
            </a:r>
            <a:endParaRPr lang="en-US" dirty="0"/>
          </a:p>
        </p:txBody>
      </p:sp>
      <p:sp>
        <p:nvSpPr>
          <p:cNvPr id="4" name="Slide Number Placeholder 3"/>
          <p:cNvSpPr>
            <a:spLocks noGrp="1"/>
          </p:cNvSpPr>
          <p:nvPr>
            <p:ph type="sldNum" sz="quarter" idx="10"/>
          </p:nvPr>
        </p:nvSpPr>
        <p:spPr/>
        <p:txBody>
          <a:bodyPr/>
          <a:lstStyle/>
          <a:p>
            <a:fld id="{722C208D-4E09-499C-A5EF-BF6AC1B1E868}" type="slidenum">
              <a:rPr lang="en-US" smtClean="0"/>
              <a:t>2</a:t>
            </a:fld>
            <a:endParaRPr lang="en-US"/>
          </a:p>
        </p:txBody>
      </p:sp>
    </p:spTree>
    <p:extLst>
      <p:ext uri="{BB962C8B-B14F-4D97-AF65-F5344CB8AC3E}">
        <p14:creationId xmlns:p14="http://schemas.microsoft.com/office/powerpoint/2010/main" val="16692023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22C208D-4E09-499C-A5EF-BF6AC1B1E868}" type="slidenum">
              <a:rPr lang="en-US" smtClean="0"/>
              <a:t>20</a:t>
            </a:fld>
            <a:endParaRPr lang="en-US"/>
          </a:p>
        </p:txBody>
      </p:sp>
    </p:spTree>
    <p:extLst>
      <p:ext uri="{BB962C8B-B14F-4D97-AF65-F5344CB8AC3E}">
        <p14:creationId xmlns:p14="http://schemas.microsoft.com/office/powerpoint/2010/main" val="528754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24276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end</a:t>
            </a:r>
            <a:r>
              <a:rPr lang="en-US" baseline="0" dirty="0" smtClean="0"/>
              <a:t> of the Cold War left the US and its allies as the sole remaining hegemonic power.  The American and its western allies vision of a peaceful and prosperous world linked by a range of new technologies was the dominant vision. The military, economic, political and cultural might was unchallenged. Any state or non state actor witnessing the first Iraq war was forced to address an increasing powerful opponent, and was going to have to decide how. Was it going to match American’s advantages or was it going to exploit weakness in and the US reliance on technology and firepower. </a:t>
            </a:r>
          </a:p>
          <a:p>
            <a:r>
              <a:rPr lang="en-US" baseline="0" dirty="0" smtClean="0"/>
              <a:t>For non-state actors it was clear the latter was the only way forward. </a:t>
            </a:r>
          </a:p>
          <a:p>
            <a:r>
              <a:rPr lang="en-US" baseline="0" dirty="0" smtClean="0"/>
              <a:t>An assumption that the concluded superpower conflict, and the state sponsored proxy war fought across the world, would bring about peace proved false . Diverse conflicts in the former Yugoslavia,  Colombia, Somalia, Liberia, and Afghanistan all shared one underlying condition, the loss- to varying degrees of state legitimacy and its replacement with tribal, ethnic, religious or criminal organizations. Rather then relying on state sponsorship, these conflicts utilized diaspora networks to funnel money, material support, recruits to the conflict. Similarly, criminal groups utilized these networks to move illicitly move </a:t>
            </a:r>
            <a:r>
              <a:rPr lang="en-US" baseline="0" dirty="0" err="1" smtClean="0"/>
              <a:t>contraban</a:t>
            </a:r>
            <a:r>
              <a:rPr lang="en-US" baseline="0" dirty="0" smtClean="0"/>
              <a:t> and people for both their own ends and increasingly in cooperation with terrorist and insurgent groups.</a:t>
            </a:r>
            <a:endParaRPr lang="en-US" dirty="0"/>
          </a:p>
        </p:txBody>
      </p:sp>
    </p:spTree>
    <p:extLst>
      <p:ext uri="{BB962C8B-B14F-4D97-AF65-F5344CB8AC3E}">
        <p14:creationId xmlns:p14="http://schemas.microsoft.com/office/powerpoint/2010/main" val="2696552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concept of Generations of warfare has generated considerable debate. However it has contributed to a new way of thinking about warfare and how the defense community should be organized and thinking about war. One note, we have adopted a more extensive view of the sweep of generational conflict then its original proponents, but the expanded historical perspective is faithful to the concepts original vision and intent.</a:t>
            </a:r>
            <a:endParaRPr lang="en-US" dirty="0"/>
          </a:p>
        </p:txBody>
      </p:sp>
    </p:spTree>
    <p:extLst>
      <p:ext uri="{BB962C8B-B14F-4D97-AF65-F5344CB8AC3E}">
        <p14:creationId xmlns:p14="http://schemas.microsoft.com/office/powerpoint/2010/main" val="23504923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key</a:t>
            </a:r>
            <a:r>
              <a:rPr lang="en-US" baseline="0" dirty="0" smtClean="0"/>
              <a:t> point here is that while the governing structure is not what the proponents 4gn typically view as the state, there was a structure and a means of legitimizing the use of violence so it is a  valid use of the generations of warfare concept, and allows us to address one of the citizens of the theory that it is ahistorical. This type of combat relied heavily on close quarters combat of a high intensity. </a:t>
            </a:r>
            <a:endParaRPr lang="en-US" dirty="0"/>
          </a:p>
        </p:txBody>
      </p:sp>
    </p:spTree>
    <p:extLst>
      <p:ext uri="{BB962C8B-B14F-4D97-AF65-F5344CB8AC3E}">
        <p14:creationId xmlns:p14="http://schemas.microsoft.com/office/powerpoint/2010/main" val="35198330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4</a:t>
            </a:r>
            <a:r>
              <a:rPr lang="en-US" baseline="30000" dirty="0" smtClean="0"/>
              <a:t>th</a:t>
            </a:r>
            <a:r>
              <a:rPr lang="en-US" dirty="0" smtClean="0"/>
              <a:t> Generation warfare typically</a:t>
            </a:r>
            <a:r>
              <a:rPr lang="en-US" baseline="0" dirty="0" smtClean="0"/>
              <a:t> begins with 1689 and the rise of the western state system with the Treaty of Westphalia and concludes with the American Civil War in 1860. The treaty ended the 30 years war in modern Germany and provided the basis for our current state system. The key for our discussion is that it granted the ruler, the sole legitimate monopoly of the use of force in their territory. Here is also the first time that what would be considered modern technology, </a:t>
            </a:r>
            <a:r>
              <a:rPr lang="en-US" baseline="0" dirty="0" err="1" smtClean="0"/>
              <a:t>rifeling</a:t>
            </a:r>
            <a:r>
              <a:rPr lang="en-US" baseline="0" dirty="0" smtClean="0"/>
              <a:t> of firearms, plays a key role.  Combat took place over longer ranges and mix of dated </a:t>
            </a:r>
            <a:r>
              <a:rPr lang="en-US" baseline="0" dirty="0" err="1" smtClean="0"/>
              <a:t>tacticts</a:t>
            </a:r>
            <a:r>
              <a:rPr lang="en-US" baseline="0" dirty="0" smtClean="0"/>
              <a:t> and accurate long rang fire, produced heavy causalities. Proponents would say this stage ends in 1917-1918  late in the First world War when Germany introduced the </a:t>
            </a:r>
            <a:r>
              <a:rPr lang="en-US" baseline="0" dirty="0" err="1" smtClean="0"/>
              <a:t>Stormtrooper</a:t>
            </a:r>
            <a:r>
              <a:rPr lang="en-US" baseline="0" dirty="0" smtClean="0"/>
              <a:t> and other special units designed to overcome the war’s stalemate and defeat allied trenches. Thus what we have listed would as 2</a:t>
            </a:r>
            <a:r>
              <a:rPr lang="en-US" baseline="30000" dirty="0" smtClean="0"/>
              <a:t>nd</a:t>
            </a:r>
            <a:r>
              <a:rPr lang="en-US" baseline="0" dirty="0" smtClean="0"/>
              <a:t> would be split between 1</a:t>
            </a:r>
            <a:r>
              <a:rPr lang="en-US" baseline="30000" dirty="0" smtClean="0"/>
              <a:t>st</a:t>
            </a:r>
            <a:r>
              <a:rPr lang="en-US" baseline="0" dirty="0" smtClean="0"/>
              <a:t> and 2</a:t>
            </a:r>
            <a:r>
              <a:rPr lang="en-US" baseline="30000" dirty="0" smtClean="0"/>
              <a:t>nd</a:t>
            </a:r>
            <a:r>
              <a:rPr lang="en-US" baseline="0" dirty="0" smtClean="0"/>
              <a:t>.  The conception we have adopted, used by many proponents, remains true to the underlying assumptions and analytical scope of the original proponents.</a:t>
            </a:r>
            <a:endParaRPr lang="en-US" dirty="0"/>
          </a:p>
        </p:txBody>
      </p:sp>
    </p:spTree>
    <p:extLst>
      <p:ext uri="{BB962C8B-B14F-4D97-AF65-F5344CB8AC3E}">
        <p14:creationId xmlns:p14="http://schemas.microsoft.com/office/powerpoint/2010/main" val="1416274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carnage of modern</a:t>
            </a:r>
            <a:r>
              <a:rPr lang="en-US" baseline="0" dirty="0" smtClean="0"/>
              <a:t> warfare was plain for all to see during the Frist World War.  In an effort to avoid this, as well as take advantage of new technology such as aircraft, armor and enhanced communications, many nations began to experiment with what the Germans would prefect with </a:t>
            </a:r>
            <a:r>
              <a:rPr lang="en-US" baseline="0" dirty="0" err="1" smtClean="0"/>
              <a:t>blizkreg</a:t>
            </a:r>
            <a:r>
              <a:rPr lang="en-US" baseline="0" dirty="0" smtClean="0"/>
              <a:t>. The speed and maneuverability of forces would reduce the extreme causalities of the First World War. The American and other modern militaries remain highly committed to this generation, demonstrating its full potential during the ‘Shock and Awe’ of the first Iraq War and the invasion phase of the second. </a:t>
            </a:r>
            <a:endParaRPr lang="en-US" dirty="0"/>
          </a:p>
        </p:txBody>
      </p:sp>
    </p:spTree>
    <p:extLst>
      <p:ext uri="{BB962C8B-B14F-4D97-AF65-F5344CB8AC3E}">
        <p14:creationId xmlns:p14="http://schemas.microsoft.com/office/powerpoint/2010/main" val="38335740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While</a:t>
            </a:r>
            <a:r>
              <a:rPr lang="en-US" baseline="0" dirty="0" smtClean="0"/>
              <a:t> typical discussions of generational warfare focus on the military implications, many of the proponents of 4GW try to link the military with the technological and cultural implications. Thus the key elements listed here are embedded in a wider societal context. People are still linked to the state through formal political institution and through hieratical civil society organizations like labor unions, religious bodies or social clubs.  Information is passed though a filter and tied to a position and in many cases a geographic location and societal function. Thus warfare is conducted by militaries targeting other militaries the look and function like each other. </a:t>
            </a:r>
            <a:endParaRPr lang="en-US" dirty="0"/>
          </a:p>
        </p:txBody>
      </p:sp>
    </p:spTree>
    <p:extLst>
      <p:ext uri="{BB962C8B-B14F-4D97-AF65-F5344CB8AC3E}">
        <p14:creationId xmlns:p14="http://schemas.microsoft.com/office/powerpoint/2010/main" val="18385928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
            <a:ext cx="9144000" cy="5138057"/>
          </a:xfrm>
          <a:prstGeom prst="rect">
            <a:avLst/>
          </a:prstGeom>
        </p:spPr>
      </p:pic>
      <p:sp>
        <p:nvSpPr>
          <p:cNvPr id="17" name="Text Placeholder 16"/>
          <p:cNvSpPr>
            <a:spLocks noGrp="1"/>
          </p:cNvSpPr>
          <p:nvPr>
            <p:ph type="body" sz="quarter" idx="15" hasCustomPrompt="1"/>
          </p:nvPr>
        </p:nvSpPr>
        <p:spPr>
          <a:xfrm>
            <a:off x="5562600" y="4743450"/>
            <a:ext cx="2971800" cy="285750"/>
          </a:xfrm>
        </p:spPr>
        <p:txBody>
          <a:bodyPr/>
          <a:lstStyle>
            <a:lvl1pPr marL="0" marR="0" indent="0" algn="l" defTabSz="914377" rtl="0" eaLnBrk="1" fontAlgn="auto" latinLnBrk="0" hangingPunct="1">
              <a:lnSpc>
                <a:spcPct val="100000"/>
              </a:lnSpc>
              <a:spcBef>
                <a:spcPct val="20000"/>
              </a:spcBef>
              <a:spcAft>
                <a:spcPts val="0"/>
              </a:spcAft>
              <a:buClrTx/>
              <a:buSzTx/>
              <a:buFont typeface="Arial" panose="020B0604020202020204" pitchFamily="34" charset="0"/>
              <a:buNone/>
              <a:tabLst/>
              <a:defRPr sz="1200" baseline="0">
                <a:solidFill>
                  <a:schemeClr val="tx2"/>
                </a:solidFill>
              </a:defRPr>
            </a:lvl1pPr>
          </a:lstStyle>
          <a:p>
            <a:pPr marL="0" marR="0" lvl="0" indent="0" algn="l" defTabSz="914377" rtl="0" eaLnBrk="1" fontAlgn="auto" latinLnBrk="0" hangingPunct="1">
              <a:lnSpc>
                <a:spcPct val="100000"/>
              </a:lnSpc>
              <a:spcBef>
                <a:spcPct val="20000"/>
              </a:spcBef>
              <a:spcAft>
                <a:spcPts val="0"/>
              </a:spcAft>
              <a:buClrTx/>
              <a:buSzTx/>
              <a:buFont typeface="Arial" panose="020B0604020202020204" pitchFamily="34" charset="0"/>
              <a:buNone/>
              <a:tabLst/>
              <a:defRPr/>
            </a:pPr>
            <a:r>
              <a:rPr lang="en-US" sz="900" dirty="0" smtClean="0">
                <a:solidFill>
                  <a:schemeClr val="tx2"/>
                </a:solidFill>
                <a:latin typeface="Arial" pitchFamily="34" charset="0"/>
                <a:cs typeface="Arial" pitchFamily="34" charset="0"/>
              </a:rPr>
              <a:t>Document Title  I  Rabdan Academy  I Date</a:t>
            </a:r>
          </a:p>
          <a:p>
            <a:pPr lvl="0"/>
            <a:endParaRPr lang="en-US" dirty="0"/>
          </a:p>
        </p:txBody>
      </p:sp>
      <p:sp>
        <p:nvSpPr>
          <p:cNvPr id="19" name="Text Placeholder 18"/>
          <p:cNvSpPr>
            <a:spLocks noGrp="1"/>
          </p:cNvSpPr>
          <p:nvPr>
            <p:ph type="body" sz="quarter" idx="16" hasCustomPrompt="1"/>
          </p:nvPr>
        </p:nvSpPr>
        <p:spPr>
          <a:xfrm>
            <a:off x="685800" y="171450"/>
            <a:ext cx="7772400" cy="400050"/>
          </a:xfrm>
        </p:spPr>
        <p:txBody>
          <a:bodyPr>
            <a:normAutofit/>
          </a:bodyPr>
          <a:lstStyle>
            <a:lvl1pPr marL="0" indent="0" algn="r">
              <a:buNone/>
              <a:defRPr sz="2200" baseline="0">
                <a:solidFill>
                  <a:schemeClr val="tx2"/>
                </a:solidFill>
                <a:latin typeface="Arial" panose="020B0604020202020204" pitchFamily="34" charset="0"/>
              </a:defRPr>
            </a:lvl1pPr>
          </a:lstStyle>
          <a:p>
            <a:pPr lvl="0"/>
            <a:r>
              <a:rPr lang="en-US" dirty="0" smtClean="0"/>
              <a:t>Main Headline</a:t>
            </a:r>
            <a:endParaRPr lang="en-US" dirty="0"/>
          </a:p>
        </p:txBody>
      </p:sp>
      <p:sp>
        <p:nvSpPr>
          <p:cNvPr id="23" name="Text Placeholder 22"/>
          <p:cNvSpPr>
            <a:spLocks noGrp="1"/>
          </p:cNvSpPr>
          <p:nvPr>
            <p:ph type="body" sz="quarter" idx="17" hasCustomPrompt="1"/>
          </p:nvPr>
        </p:nvSpPr>
        <p:spPr>
          <a:xfrm>
            <a:off x="685800" y="742950"/>
            <a:ext cx="7772400" cy="342900"/>
          </a:xfrm>
        </p:spPr>
        <p:txBody>
          <a:bodyPr/>
          <a:lstStyle>
            <a:lvl1pPr>
              <a:defRPr sz="2200" baseline="0">
                <a:solidFill>
                  <a:schemeClr val="tx2"/>
                </a:solidFill>
                <a:latin typeface="Arial" panose="020B0604020202020204" pitchFamily="34" charset="0"/>
              </a:defRPr>
            </a:lvl1pPr>
            <a:lvl2pPr>
              <a:defRPr sz="1800" baseline="0">
                <a:solidFill>
                  <a:schemeClr val="tx2"/>
                </a:solidFill>
                <a:latin typeface="Arial" panose="020B0604020202020204" pitchFamily="34" charset="0"/>
              </a:defRPr>
            </a:lvl2pPr>
          </a:lstStyle>
          <a:p>
            <a:pPr lvl="0"/>
            <a:r>
              <a:rPr lang="en-US" dirty="0" smtClean="0"/>
              <a:t>Main Headline</a:t>
            </a:r>
          </a:p>
        </p:txBody>
      </p:sp>
      <p:sp>
        <p:nvSpPr>
          <p:cNvPr id="25" name="Text Placeholder 24"/>
          <p:cNvSpPr>
            <a:spLocks noGrp="1"/>
          </p:cNvSpPr>
          <p:nvPr>
            <p:ph type="body" sz="quarter" idx="18" hasCustomPrompt="1"/>
          </p:nvPr>
        </p:nvSpPr>
        <p:spPr>
          <a:xfrm>
            <a:off x="685800" y="1828800"/>
            <a:ext cx="7772400" cy="2628900"/>
          </a:xfrm>
        </p:spPr>
        <p:txBody>
          <a:bodyPr>
            <a:normAutofit/>
          </a:bodyPr>
          <a:lstStyle>
            <a:lvl1pPr>
              <a:defRPr sz="1400" baseline="0">
                <a:solidFill>
                  <a:schemeClr val="tx2"/>
                </a:solidFill>
                <a:latin typeface="Arial" panose="020B0604020202020204" pitchFamily="34" charset="0"/>
              </a:defRPr>
            </a:lvl1pPr>
          </a:lstStyle>
          <a:p>
            <a:pPr lvl="0"/>
            <a:r>
              <a:rPr lang="en-US" dirty="0" smtClean="0"/>
              <a:t>Dummy Body Copy</a:t>
            </a:r>
          </a:p>
        </p:txBody>
      </p:sp>
      <p:sp>
        <p:nvSpPr>
          <p:cNvPr id="3" name="Text Placeholder 2"/>
          <p:cNvSpPr>
            <a:spLocks noGrp="1"/>
          </p:cNvSpPr>
          <p:nvPr>
            <p:ph type="body" sz="quarter" idx="19" hasCustomPrompt="1"/>
          </p:nvPr>
        </p:nvSpPr>
        <p:spPr>
          <a:xfrm>
            <a:off x="685800" y="1200150"/>
            <a:ext cx="7772400" cy="342900"/>
          </a:xfrm>
        </p:spPr>
        <p:txBody>
          <a:bodyPr>
            <a:normAutofit/>
          </a:bodyPr>
          <a:lstStyle>
            <a:lvl1pPr>
              <a:defRPr sz="1800" baseline="0">
                <a:solidFill>
                  <a:schemeClr val="tx2"/>
                </a:solidFill>
                <a:latin typeface="Arial" panose="020B0604020202020204" pitchFamily="34" charset="0"/>
              </a:defRPr>
            </a:lvl1pPr>
          </a:lstStyle>
          <a:p>
            <a:pPr lvl="0"/>
            <a:r>
              <a:rPr lang="en-US" dirty="0" smtClean="0"/>
              <a:t>Sub Title</a:t>
            </a:r>
          </a:p>
        </p:txBody>
      </p:sp>
    </p:spTree>
    <p:extLst>
      <p:ext uri="{BB962C8B-B14F-4D97-AF65-F5344CB8AC3E}">
        <p14:creationId xmlns:p14="http://schemas.microsoft.com/office/powerpoint/2010/main" val="5986162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AC74188-B625-4508-87FE-E5F75DE62154}" type="datetimeFigureOut">
              <a:rPr lang="en-US" smtClean="0"/>
              <a:t>3/19/2017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1646659-159F-4266-AF78-B251C390F0A2}" type="slidenum">
              <a:rPr lang="en-US" smtClean="0"/>
              <a:t>‹#›</a:t>
            </a:fld>
            <a:endParaRPr lang="en-US" dirty="0"/>
          </a:p>
        </p:txBody>
      </p:sp>
    </p:spTree>
    <p:extLst>
      <p:ext uri="{BB962C8B-B14F-4D97-AF65-F5344CB8AC3E}">
        <p14:creationId xmlns:p14="http://schemas.microsoft.com/office/powerpoint/2010/main" val="2800375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1"/>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C402FB82-3AC8-E843-A49A-E0FB904D1E9F}" type="datetimeFigureOut">
              <a:rPr lang="en-US"/>
              <a:pPr>
                <a:defRPr/>
              </a:pPr>
              <a:t>3/19/2017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FCC3AA-4FD1-DB4B-85F6-409AFE3FC78B}" type="slidenum">
              <a:rPr lang="en-US"/>
              <a:pPr>
                <a:defRPr/>
              </a:pPr>
              <a:t>‹#›</a:t>
            </a:fld>
            <a:endParaRPr lang="en-US"/>
          </a:p>
        </p:txBody>
      </p:sp>
    </p:spTree>
    <p:extLst>
      <p:ext uri="{BB962C8B-B14F-4D97-AF65-F5344CB8AC3E}">
        <p14:creationId xmlns:p14="http://schemas.microsoft.com/office/powerpoint/2010/main" val="3824310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B73D0D6-5C31-464E-A510-3417B33048A6}" type="datetimeFigureOut">
              <a:rPr lang="en-US" smtClean="0"/>
              <a:t>3/19/2017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293649-CDEB-4A54-978A-EB150241F27D}" type="slidenum">
              <a:rPr lang="en-US" smtClean="0"/>
              <a:t>‹#›</a:t>
            </a:fld>
            <a:endParaRPr lang="en-US"/>
          </a:p>
        </p:txBody>
      </p:sp>
    </p:spTree>
    <p:extLst>
      <p:ext uri="{BB962C8B-B14F-4D97-AF65-F5344CB8AC3E}">
        <p14:creationId xmlns:p14="http://schemas.microsoft.com/office/powerpoint/2010/main" val="13800107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
            <a:ext cx="9144000" cy="5138057"/>
          </a:xfrm>
          <a:prstGeom prst="rect">
            <a:avLst/>
          </a:prstGeom>
        </p:spPr>
      </p:pic>
      <p:sp>
        <p:nvSpPr>
          <p:cNvPr id="17" name="Text Placeholder 16"/>
          <p:cNvSpPr>
            <a:spLocks noGrp="1"/>
          </p:cNvSpPr>
          <p:nvPr>
            <p:ph type="body" sz="quarter" idx="15" hasCustomPrompt="1"/>
          </p:nvPr>
        </p:nvSpPr>
        <p:spPr>
          <a:xfrm>
            <a:off x="5562600" y="4743450"/>
            <a:ext cx="2971800" cy="285750"/>
          </a:xfrm>
        </p:spPr>
        <p:txBody>
          <a:bodyPr/>
          <a:lstStyle>
            <a:lvl1pPr marL="0" marR="0" indent="0" algn="l" defTabSz="685800" rtl="0" eaLnBrk="1" fontAlgn="auto" latinLnBrk="0" hangingPunct="1">
              <a:lnSpc>
                <a:spcPct val="100000"/>
              </a:lnSpc>
              <a:spcBef>
                <a:spcPct val="20000"/>
              </a:spcBef>
              <a:spcAft>
                <a:spcPts val="0"/>
              </a:spcAft>
              <a:buClrTx/>
              <a:buSzTx/>
              <a:buFont typeface="Arial" panose="020B0604020202020204" pitchFamily="34" charset="0"/>
              <a:buNone/>
              <a:tabLst/>
              <a:defRPr sz="900" baseline="0">
                <a:solidFill>
                  <a:schemeClr val="tx2"/>
                </a:solidFill>
              </a:defRPr>
            </a:lvl1pPr>
          </a:lstStyle>
          <a:p>
            <a:pPr marL="0" marR="0" lvl="0" indent="0" algn="l" defTabSz="685800" rtl="0" eaLnBrk="1" fontAlgn="auto" latinLnBrk="0" hangingPunct="1">
              <a:lnSpc>
                <a:spcPct val="100000"/>
              </a:lnSpc>
              <a:spcBef>
                <a:spcPct val="20000"/>
              </a:spcBef>
              <a:spcAft>
                <a:spcPts val="0"/>
              </a:spcAft>
              <a:buClrTx/>
              <a:buSzTx/>
              <a:buFont typeface="Arial" panose="020B0604020202020204" pitchFamily="34" charset="0"/>
              <a:buNone/>
              <a:tabLst/>
              <a:defRPr/>
            </a:pPr>
            <a:r>
              <a:rPr lang="en-US" sz="675" dirty="0" smtClean="0">
                <a:solidFill>
                  <a:schemeClr val="tx2"/>
                </a:solidFill>
                <a:latin typeface="Arial" pitchFamily="34" charset="0"/>
                <a:cs typeface="Arial" pitchFamily="34" charset="0"/>
              </a:rPr>
              <a:t>Document Title  I  Rabdan Academy  I Date</a:t>
            </a:r>
          </a:p>
          <a:p>
            <a:pPr lvl="0"/>
            <a:endParaRPr lang="en-US" dirty="0"/>
          </a:p>
        </p:txBody>
      </p:sp>
      <p:sp>
        <p:nvSpPr>
          <p:cNvPr id="19" name="Text Placeholder 18"/>
          <p:cNvSpPr>
            <a:spLocks noGrp="1"/>
          </p:cNvSpPr>
          <p:nvPr>
            <p:ph type="body" sz="quarter" idx="16" hasCustomPrompt="1"/>
          </p:nvPr>
        </p:nvSpPr>
        <p:spPr>
          <a:xfrm>
            <a:off x="685800" y="171450"/>
            <a:ext cx="7772400" cy="400050"/>
          </a:xfrm>
        </p:spPr>
        <p:txBody>
          <a:bodyPr>
            <a:normAutofit/>
          </a:bodyPr>
          <a:lstStyle>
            <a:lvl1pPr marL="0" indent="0">
              <a:buNone/>
              <a:defRPr sz="1650" baseline="0">
                <a:solidFill>
                  <a:schemeClr val="tx2"/>
                </a:solidFill>
                <a:latin typeface="Arial" panose="020B0604020202020204" pitchFamily="34" charset="0"/>
              </a:defRPr>
            </a:lvl1pPr>
          </a:lstStyle>
          <a:p>
            <a:pPr lvl="0"/>
            <a:r>
              <a:rPr lang="en-US" dirty="0" smtClean="0"/>
              <a:t>Main Headline</a:t>
            </a:r>
            <a:endParaRPr lang="en-US" dirty="0"/>
          </a:p>
        </p:txBody>
      </p:sp>
      <p:sp>
        <p:nvSpPr>
          <p:cNvPr id="23" name="Text Placeholder 22"/>
          <p:cNvSpPr>
            <a:spLocks noGrp="1"/>
          </p:cNvSpPr>
          <p:nvPr>
            <p:ph type="body" sz="quarter" idx="17" hasCustomPrompt="1"/>
          </p:nvPr>
        </p:nvSpPr>
        <p:spPr>
          <a:xfrm>
            <a:off x="685800" y="742950"/>
            <a:ext cx="7772400" cy="857250"/>
          </a:xfrm>
        </p:spPr>
        <p:txBody>
          <a:bodyPr/>
          <a:lstStyle>
            <a:lvl1pPr>
              <a:defRPr sz="1650" baseline="0">
                <a:solidFill>
                  <a:schemeClr val="tx2"/>
                </a:solidFill>
                <a:latin typeface="Arial" panose="020B0604020202020204" pitchFamily="34" charset="0"/>
              </a:defRPr>
            </a:lvl1pPr>
            <a:lvl2pPr>
              <a:defRPr sz="1350" baseline="0">
                <a:solidFill>
                  <a:schemeClr val="tx2"/>
                </a:solidFill>
                <a:latin typeface="Arial" panose="020B0604020202020204" pitchFamily="34" charset="0"/>
              </a:defRPr>
            </a:lvl2pPr>
          </a:lstStyle>
          <a:p>
            <a:pPr lvl="0"/>
            <a:r>
              <a:rPr lang="en-US" dirty="0" smtClean="0"/>
              <a:t>Main Headline</a:t>
            </a:r>
          </a:p>
          <a:p>
            <a:pPr lvl="1"/>
            <a:r>
              <a:rPr lang="en-US" dirty="0" smtClean="0"/>
              <a:t>Sub Title</a:t>
            </a:r>
          </a:p>
        </p:txBody>
      </p:sp>
      <p:sp>
        <p:nvSpPr>
          <p:cNvPr id="25" name="Text Placeholder 24"/>
          <p:cNvSpPr>
            <a:spLocks noGrp="1"/>
          </p:cNvSpPr>
          <p:nvPr>
            <p:ph type="body" sz="quarter" idx="18" hasCustomPrompt="1"/>
          </p:nvPr>
        </p:nvSpPr>
        <p:spPr>
          <a:xfrm>
            <a:off x="685800" y="1828800"/>
            <a:ext cx="7772400" cy="2628900"/>
          </a:xfrm>
        </p:spPr>
        <p:txBody>
          <a:bodyPr>
            <a:normAutofit/>
          </a:bodyPr>
          <a:lstStyle>
            <a:lvl1pPr>
              <a:defRPr sz="1050" baseline="0">
                <a:solidFill>
                  <a:schemeClr val="tx2"/>
                </a:solidFill>
                <a:latin typeface="Arial" panose="020B0604020202020204" pitchFamily="34" charset="0"/>
              </a:defRPr>
            </a:lvl1pPr>
          </a:lstStyle>
          <a:p>
            <a:pPr lvl="0"/>
            <a:r>
              <a:rPr lang="en-US" dirty="0" smtClean="0"/>
              <a:t>Dummy Body Copy</a:t>
            </a:r>
          </a:p>
        </p:txBody>
      </p:sp>
    </p:spTree>
    <p:extLst>
      <p:ext uri="{BB962C8B-B14F-4D97-AF65-F5344CB8AC3E}">
        <p14:creationId xmlns:p14="http://schemas.microsoft.com/office/powerpoint/2010/main" val="204055212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200155"/>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4767269"/>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29D94216-6D93-44C4-B759-D2D786D5E2F0}" type="datetimeFigureOut">
              <a:rPr lang="en-US" smtClean="0"/>
              <a:t>3/19/2017</a:t>
            </a:fld>
            <a:endParaRPr lang="en-US" dirty="0"/>
          </a:p>
        </p:txBody>
      </p:sp>
      <p:sp>
        <p:nvSpPr>
          <p:cNvPr id="5" name="Footer Placeholder 4"/>
          <p:cNvSpPr>
            <a:spLocks noGrp="1"/>
          </p:cNvSpPr>
          <p:nvPr>
            <p:ph type="ftr" sz="quarter" idx="3"/>
          </p:nvPr>
        </p:nvSpPr>
        <p:spPr>
          <a:xfrm>
            <a:off x="3124200" y="4767269"/>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9"/>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243EB6D4-6961-48B9-8194-FE49A402433F}" type="slidenum">
              <a:rPr lang="en-US" smtClean="0"/>
              <a:t>‹#›</a:t>
            </a:fld>
            <a:endParaRPr lang="en-US" dirty="0"/>
          </a:p>
        </p:txBody>
      </p:sp>
    </p:spTree>
    <p:extLst>
      <p:ext uri="{BB962C8B-B14F-4D97-AF65-F5344CB8AC3E}">
        <p14:creationId xmlns:p14="http://schemas.microsoft.com/office/powerpoint/2010/main" val="40600964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iming>
    <p:tnLst>
      <p:par>
        <p:cTn id="1" dur="indefinite" restart="never" nodeType="tmRoot"/>
      </p:par>
    </p:tnLst>
  </p:timing>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jpg"/></Relationships>
</file>

<file path=ppt/slides/_rels/slide1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0.jpg"/><Relationship Id="rId4" Type="http://schemas.openxmlformats.org/officeDocument/2006/relationships/image" Target="../media/image19.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jpeg"/></Relationships>
</file>

<file path=ppt/slides/_rels/slide2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2.emf"/></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Picture 2" descr="vip ppt cover.jpg"/>
          <p:cNvSpPr>
            <a:spLocks noChangeAspect="1"/>
          </p:cNvSpPr>
          <p:nvPr/>
        </p:nvSpPr>
        <p:spPr bwMode="auto">
          <a:xfrm>
            <a:off x="0" y="0"/>
            <a:ext cx="9144000" cy="5143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sz="1800"/>
          </a:p>
        </p:txBody>
      </p:sp>
      <p:pic>
        <p:nvPicPr>
          <p:cNvPr id="14338" name="Picture 1" descr="vip ppt cover.jpg"/>
          <p:cNvPicPr>
            <a:picLocks noChangeAspect="1"/>
          </p:cNvPicPr>
          <p:nvPr/>
        </p:nvPicPr>
        <p:blipFill>
          <a:blip r:embed="rId3" cstate="print">
            <a:extLst>
              <a:ext uri="{28A0092B-C50C-407E-A947-70E740481C1C}">
                <a14:useLocalDpi xmlns:a14="http://schemas.microsoft.com/office/drawing/2010/main" val="0"/>
              </a:ext>
            </a:extLst>
          </a:blip>
          <a:srcRect t="6847" b="11610"/>
          <a:stretch>
            <a:fillRect/>
          </a:stretch>
        </p:blipFill>
        <p:spPr bwMode="auto">
          <a:xfrm>
            <a:off x="-28575" y="0"/>
            <a:ext cx="9172575" cy="5143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6" name="Rectangle 5"/>
          <p:cNvSpPr/>
          <p:nvPr/>
        </p:nvSpPr>
        <p:spPr>
          <a:xfrm>
            <a:off x="-28575" y="838201"/>
            <a:ext cx="9172575" cy="949325"/>
          </a:xfrm>
          <a:prstGeom prst="rect">
            <a:avLst/>
          </a:prstGeom>
          <a:solidFill>
            <a:schemeClr val="bg1">
              <a:alpha val="60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solidFill>
                <a:schemeClr val="bg1"/>
              </a:solidFill>
            </a:endParaRPr>
          </a:p>
        </p:txBody>
      </p:sp>
      <p:pic>
        <p:nvPicPr>
          <p:cNvPr id="13316" name="Picture 2" descr="RALogoH.png"/>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368675" y="1042988"/>
            <a:ext cx="2406650" cy="6334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4341" name="TextBox 16"/>
          <p:cNvSpPr txBox="1">
            <a:spLocks noChangeArrowheads="1"/>
          </p:cNvSpPr>
          <p:nvPr/>
        </p:nvSpPr>
        <p:spPr bwMode="auto">
          <a:xfrm>
            <a:off x="3081339" y="-500063"/>
            <a:ext cx="184666" cy="3693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Calibri" charset="0"/>
                <a:ea typeface="MS PGothic" charset="0"/>
                <a:cs typeface="MS PGothic" charset="0"/>
              </a:defRPr>
            </a:lvl1pPr>
            <a:lvl2pPr marL="742950" indent="-285750">
              <a:defRPr sz="2400">
                <a:solidFill>
                  <a:schemeClr val="tx1"/>
                </a:solidFill>
                <a:latin typeface="Calibri" charset="0"/>
                <a:ea typeface="MS PGothic" charset="0"/>
                <a:cs typeface="MS PGothic" charset="0"/>
              </a:defRPr>
            </a:lvl2pPr>
            <a:lvl3pPr marL="1143000" indent="-228600">
              <a:defRPr sz="2400">
                <a:solidFill>
                  <a:schemeClr val="tx1"/>
                </a:solidFill>
                <a:latin typeface="Calibri" charset="0"/>
                <a:ea typeface="MS PGothic" charset="0"/>
                <a:cs typeface="MS PGothic" charset="0"/>
              </a:defRPr>
            </a:lvl3pPr>
            <a:lvl4pPr marL="1600200" indent="-228600">
              <a:defRPr sz="2400">
                <a:solidFill>
                  <a:schemeClr val="tx1"/>
                </a:solidFill>
                <a:latin typeface="Calibri" charset="0"/>
                <a:ea typeface="MS PGothic" charset="0"/>
                <a:cs typeface="MS PGothic" charset="0"/>
              </a:defRPr>
            </a:lvl4pPr>
            <a:lvl5pPr marL="2057400" indent="-22860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eaLnBrk="1" hangingPunct="1"/>
            <a:endParaRPr lang="en-US" sz="1800"/>
          </a:p>
        </p:txBody>
      </p:sp>
      <p:pic>
        <p:nvPicPr>
          <p:cNvPr id="14342" name="Picture 18" descr="white arrow.png"/>
          <p:cNvPicPr>
            <a:picLocks noChangeAspect="1"/>
          </p:cNvPicPr>
          <p:nvPr/>
        </p:nvPicPr>
        <p:blipFill>
          <a:blip r:embed="rId5" cstate="print">
            <a:extLst>
              <a:ext uri="{28A0092B-C50C-407E-A947-70E740481C1C}">
                <a14:useLocalDpi xmlns:a14="http://schemas.microsoft.com/office/drawing/2010/main" val="0"/>
              </a:ext>
            </a:extLst>
          </a:blip>
          <a:srcRect t="20113"/>
          <a:stretch>
            <a:fillRect/>
          </a:stretch>
        </p:blipFill>
        <p:spPr bwMode="auto">
          <a:xfrm>
            <a:off x="163515" y="1"/>
            <a:ext cx="909637" cy="7540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4343" name="TextBox 9"/>
          <p:cNvSpPr txBox="1">
            <a:spLocks noChangeArrowheads="1"/>
          </p:cNvSpPr>
          <p:nvPr/>
        </p:nvSpPr>
        <p:spPr bwMode="auto">
          <a:xfrm>
            <a:off x="6872289" y="4716464"/>
            <a:ext cx="1722844" cy="22570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Calibri" charset="0"/>
                <a:ea typeface="MS PGothic" charset="0"/>
                <a:cs typeface="MS PGothic" charset="0"/>
              </a:defRPr>
            </a:lvl1pPr>
            <a:lvl2pPr marL="742950" indent="-285750">
              <a:defRPr sz="2400">
                <a:solidFill>
                  <a:schemeClr val="tx1"/>
                </a:solidFill>
                <a:latin typeface="Calibri" charset="0"/>
                <a:ea typeface="MS PGothic" charset="0"/>
                <a:cs typeface="MS PGothic" charset="0"/>
              </a:defRPr>
            </a:lvl2pPr>
            <a:lvl3pPr marL="1143000" indent="-228600">
              <a:defRPr sz="2400">
                <a:solidFill>
                  <a:schemeClr val="tx1"/>
                </a:solidFill>
                <a:latin typeface="Calibri" charset="0"/>
                <a:ea typeface="MS PGothic" charset="0"/>
                <a:cs typeface="MS PGothic" charset="0"/>
              </a:defRPr>
            </a:lvl3pPr>
            <a:lvl4pPr marL="1600200" indent="-228600">
              <a:defRPr sz="2400">
                <a:solidFill>
                  <a:schemeClr val="tx1"/>
                </a:solidFill>
                <a:latin typeface="Calibri" charset="0"/>
                <a:ea typeface="MS PGothic" charset="0"/>
                <a:cs typeface="MS PGothic" charset="0"/>
              </a:defRPr>
            </a:lvl4pPr>
            <a:lvl5pPr marL="2057400" indent="-228600">
              <a:defRPr sz="2400">
                <a:solidFill>
                  <a:schemeClr val="tx1"/>
                </a:solidFill>
                <a:latin typeface="Calibri"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Calibri"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Calibri"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Calibri"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Calibri" charset="0"/>
                <a:ea typeface="MS PGothic" charset="0"/>
                <a:cs typeface="MS PGothic" charset="0"/>
              </a:defRPr>
            </a:lvl9pPr>
          </a:lstStyle>
          <a:p>
            <a:pPr rtl="1"/>
            <a:r>
              <a:rPr lang="en-US" sz="1300" baseline="30000">
                <a:solidFill>
                  <a:srgbClr val="1A4784"/>
                </a:solidFill>
                <a:latin typeface="Arial" charset="0"/>
                <a:cs typeface="Arial" charset="0"/>
              </a:rPr>
              <a:t>Towards a more resilient nation </a:t>
            </a:r>
            <a:endParaRPr lang="ar-SA" sz="1300" baseline="30000">
              <a:solidFill>
                <a:srgbClr val="1A4784"/>
              </a:solidFill>
              <a:latin typeface="Arial" charset="0"/>
              <a:cs typeface="Arial" charset="0"/>
            </a:endParaRPr>
          </a:p>
        </p:txBody>
      </p:sp>
      <p:pic>
        <p:nvPicPr>
          <p:cNvPr id="14344" name="Picture 20" descr="arrow full.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594727" y="4664075"/>
            <a:ext cx="250825" cy="2381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155092579"/>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1000"/>
                                        <p:tgtEl>
                                          <p:spTgt spid="6"/>
                                        </p:tgtEl>
                                      </p:cBhvr>
                                    </p:animEffect>
                                  </p:childTnLst>
                                </p:cTn>
                              </p:par>
                            </p:childTnLst>
                          </p:cTn>
                        </p:par>
                        <p:par>
                          <p:cTn id="8" fill="hold" nodeType="afterGroup">
                            <p:stCondLst>
                              <p:cond delay="1000"/>
                            </p:stCondLst>
                            <p:childTnLst>
                              <p:par>
                                <p:cTn id="9" presetID="16" presetClass="entr" presetSubtype="37" fill="hold" nodeType="afterEffect">
                                  <p:stCondLst>
                                    <p:cond delay="0"/>
                                  </p:stCondLst>
                                  <p:childTnLst>
                                    <p:set>
                                      <p:cBhvr>
                                        <p:cTn id="10" dur="1" fill="hold">
                                          <p:stCondLst>
                                            <p:cond delay="0"/>
                                          </p:stCondLst>
                                        </p:cTn>
                                        <p:tgtEl>
                                          <p:spTgt spid="13316"/>
                                        </p:tgtEl>
                                        <p:attrNameLst>
                                          <p:attrName>style.visibility</p:attrName>
                                        </p:attrNameLst>
                                      </p:cBhvr>
                                      <p:to>
                                        <p:strVal val="visible"/>
                                      </p:to>
                                    </p:set>
                                    <p:animEffect transition="in" filter="barn(outVertical)">
                                      <p:cBhvr>
                                        <p:cTn id="11" dur="2000"/>
                                        <p:tgtEl>
                                          <p:spTgt spid="133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a:t>
            </a:r>
            <a:r>
              <a:rPr lang="en-US" baseline="30000" dirty="0" smtClean="0"/>
              <a:t>th</a:t>
            </a:r>
            <a:r>
              <a:rPr lang="en-US" dirty="0" smtClean="0"/>
              <a:t> Generation Warfare</a:t>
            </a:r>
            <a:endParaRPr lang="en-US" dirty="0"/>
          </a:p>
        </p:txBody>
      </p:sp>
      <p:sp>
        <p:nvSpPr>
          <p:cNvPr id="3" name="Content Placeholder 2"/>
          <p:cNvSpPr>
            <a:spLocks noGrp="1"/>
          </p:cNvSpPr>
          <p:nvPr>
            <p:ph idx="1"/>
          </p:nvPr>
        </p:nvSpPr>
        <p:spPr>
          <a:xfrm>
            <a:off x="457200" y="1200155"/>
            <a:ext cx="5334000" cy="2205414"/>
          </a:xfrm>
        </p:spPr>
        <p:txBody>
          <a:bodyPr/>
          <a:lstStyle/>
          <a:p>
            <a:r>
              <a:rPr lang="en-US" dirty="0" smtClean="0"/>
              <a:t>First emerges in 1989</a:t>
            </a:r>
          </a:p>
          <a:p>
            <a:r>
              <a:rPr lang="en-US" dirty="0" smtClean="0"/>
              <a:t>Means to explain shift from state centric violence to non-state actor vs. state violence</a:t>
            </a:r>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67400" y="1075555"/>
            <a:ext cx="3086100" cy="220765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7400" y="3233429"/>
            <a:ext cx="3249706" cy="1910071"/>
          </a:xfrm>
          <a:prstGeom prst="rect">
            <a:avLst/>
          </a:prstGeom>
        </p:spPr>
      </p:pic>
    </p:spTree>
    <p:extLst>
      <p:ext uri="{BB962C8B-B14F-4D97-AF65-F5344CB8AC3E}">
        <p14:creationId xmlns:p14="http://schemas.microsoft.com/office/powerpoint/2010/main" val="3772112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99347" y="-247650"/>
            <a:ext cx="6172200" cy="1291829"/>
          </a:xfrm>
        </p:spPr>
        <p:txBody>
          <a:bodyPr/>
          <a:lstStyle/>
          <a:p>
            <a:r>
              <a:rPr lang="en-US" dirty="0" smtClean="0"/>
              <a:t>4</a:t>
            </a:r>
            <a:r>
              <a:rPr lang="en-US" baseline="30000" dirty="0" smtClean="0"/>
              <a:t>th</a:t>
            </a:r>
            <a:r>
              <a:rPr lang="en-US" dirty="0" smtClean="0"/>
              <a:t> Generation Warfare</a:t>
            </a:r>
            <a:endParaRPr lang="en-US" dirty="0"/>
          </a:p>
        </p:txBody>
      </p:sp>
      <p:sp>
        <p:nvSpPr>
          <p:cNvPr id="3" name="Content Placeholder 2"/>
          <p:cNvSpPr>
            <a:spLocks noGrp="1"/>
          </p:cNvSpPr>
          <p:nvPr>
            <p:ph idx="1"/>
          </p:nvPr>
        </p:nvSpPr>
        <p:spPr>
          <a:xfrm>
            <a:off x="1485900" y="771993"/>
            <a:ext cx="6172200" cy="2333157"/>
          </a:xfrm>
        </p:spPr>
        <p:txBody>
          <a:bodyPr>
            <a:normAutofit fontScale="62500" lnSpcReduction="20000"/>
          </a:bodyPr>
          <a:lstStyle/>
          <a:p>
            <a:r>
              <a:rPr lang="en-US" altLang="en-US" b="1" dirty="0" smtClean="0">
                <a:solidFill>
                  <a:schemeClr val="accent2"/>
                </a:solidFill>
              </a:rPr>
              <a:t>4GW: </a:t>
            </a:r>
            <a:r>
              <a:rPr lang="en-US" altLang="en-US" dirty="0" smtClean="0"/>
              <a:t>post World War Two to present. Strategy is to defeat the state through targeting its society and values, but avoids the military. Uses a combination of terrorism, guerrilla warfare as well as a range of political tools to weaken the will of the targeted population to support continued resistance to the groups demands. A loser diffuse hairachy that rests inexpensive commercially available technology</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6425" y="3105151"/>
            <a:ext cx="3457575" cy="225287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3105150"/>
            <a:ext cx="3429000" cy="2035433"/>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29000" y="3105151"/>
            <a:ext cx="2252943" cy="2252876"/>
          </a:xfrm>
          <a:prstGeom prst="rect">
            <a:avLst/>
          </a:prstGeom>
        </p:spPr>
      </p:pic>
    </p:spTree>
    <p:extLst>
      <p:ext uri="{BB962C8B-B14F-4D97-AF65-F5344CB8AC3E}">
        <p14:creationId xmlns:p14="http://schemas.microsoft.com/office/powerpoint/2010/main" val="34308562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a:t>
            </a:r>
            <a:endParaRPr lang="en-US" dirty="0"/>
          </a:p>
        </p:txBody>
      </p:sp>
      <p:sp>
        <p:nvSpPr>
          <p:cNvPr id="3" name="Text Placeholder 2"/>
          <p:cNvSpPr>
            <a:spLocks noGrp="1"/>
          </p:cNvSpPr>
          <p:nvPr>
            <p:ph type="body" idx="1"/>
          </p:nvPr>
        </p:nvSpPr>
        <p:spPr/>
        <p:txBody>
          <a:bodyPr/>
          <a:lstStyle/>
          <a:p>
            <a:r>
              <a:rPr lang="en-US" dirty="0" smtClean="0"/>
              <a:t>1</a:t>
            </a:r>
            <a:r>
              <a:rPr lang="en-US" baseline="30000" dirty="0" smtClean="0"/>
              <a:t>st</a:t>
            </a:r>
            <a:r>
              <a:rPr lang="en-US" dirty="0" smtClean="0"/>
              <a:t>-3</a:t>
            </a:r>
            <a:r>
              <a:rPr lang="en-US" baseline="30000" dirty="0" smtClean="0"/>
              <a:t>rd</a:t>
            </a:r>
            <a:r>
              <a:rPr lang="en-US" dirty="0" smtClean="0"/>
              <a:t> Generation Warfare</a:t>
            </a:r>
            <a:endParaRPr lang="en-US" dirty="0"/>
          </a:p>
        </p:txBody>
      </p:sp>
      <p:sp>
        <p:nvSpPr>
          <p:cNvPr id="4" name="Content Placeholder 3"/>
          <p:cNvSpPr>
            <a:spLocks noGrp="1"/>
          </p:cNvSpPr>
          <p:nvPr>
            <p:ph sz="half" idx="2"/>
          </p:nvPr>
        </p:nvSpPr>
        <p:spPr/>
        <p:txBody>
          <a:bodyPr>
            <a:normAutofit fontScale="92500"/>
          </a:bodyPr>
          <a:lstStyle/>
          <a:p>
            <a:r>
              <a:rPr lang="en-US" dirty="0" smtClean="0"/>
              <a:t>Strategy is to defeat the enemy's army to influence its government </a:t>
            </a:r>
          </a:p>
          <a:p>
            <a:r>
              <a:rPr lang="en-US" dirty="0" smtClean="0"/>
              <a:t>Command and control have devolved but remained in the hands of the state</a:t>
            </a:r>
          </a:p>
          <a:p>
            <a:r>
              <a:rPr lang="en-US" dirty="0" smtClean="0"/>
              <a:t>Operations are designed for short high intensity conflicts</a:t>
            </a:r>
          </a:p>
          <a:p>
            <a:r>
              <a:rPr lang="en-US" dirty="0" smtClean="0"/>
              <a:t>Tactics have evolved with technological changes but are still confined to standard conventional military approaches</a:t>
            </a:r>
          </a:p>
          <a:p>
            <a:endParaRPr lang="en-US" dirty="0"/>
          </a:p>
        </p:txBody>
      </p:sp>
      <p:sp>
        <p:nvSpPr>
          <p:cNvPr id="5" name="Text Placeholder 4"/>
          <p:cNvSpPr>
            <a:spLocks noGrp="1"/>
          </p:cNvSpPr>
          <p:nvPr>
            <p:ph type="body" sz="quarter" idx="3"/>
          </p:nvPr>
        </p:nvSpPr>
        <p:spPr/>
        <p:txBody>
          <a:bodyPr/>
          <a:lstStyle/>
          <a:p>
            <a:r>
              <a:rPr lang="en-US" dirty="0" smtClean="0"/>
              <a:t>4</a:t>
            </a:r>
            <a:r>
              <a:rPr lang="en-US" baseline="30000" dirty="0" smtClean="0"/>
              <a:t>th</a:t>
            </a:r>
            <a:r>
              <a:rPr lang="en-US" dirty="0" smtClean="0"/>
              <a:t> Generation</a:t>
            </a:r>
            <a:endParaRPr lang="en-US" dirty="0"/>
          </a:p>
        </p:txBody>
      </p:sp>
      <p:sp>
        <p:nvSpPr>
          <p:cNvPr id="6" name="Content Placeholder 5"/>
          <p:cNvSpPr>
            <a:spLocks noGrp="1"/>
          </p:cNvSpPr>
          <p:nvPr>
            <p:ph sz="quarter" idx="4"/>
          </p:nvPr>
        </p:nvSpPr>
        <p:spPr/>
        <p:txBody>
          <a:bodyPr>
            <a:normAutofit/>
          </a:bodyPr>
          <a:lstStyle/>
          <a:p>
            <a:r>
              <a:rPr lang="en-US" dirty="0" smtClean="0"/>
              <a:t>Strategy is to defeat the society to influence its government</a:t>
            </a:r>
          </a:p>
          <a:p>
            <a:r>
              <a:rPr lang="en-US" dirty="0" smtClean="0"/>
              <a:t>Command and control have shifted from the state to individuals and is further dispersed</a:t>
            </a:r>
          </a:p>
          <a:p>
            <a:r>
              <a:rPr lang="en-US" dirty="0" smtClean="0"/>
              <a:t>Tactics have shifted to include both military and non-military targets and means</a:t>
            </a:r>
            <a:endParaRPr lang="en-US" dirty="0"/>
          </a:p>
        </p:txBody>
      </p:sp>
    </p:spTree>
    <p:extLst>
      <p:ext uri="{BB962C8B-B14F-4D97-AF65-F5344CB8AC3E}">
        <p14:creationId xmlns:p14="http://schemas.microsoft.com/office/powerpoint/2010/main" val="29360269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r="9355"/>
          <a:stretch/>
        </p:blipFill>
        <p:spPr>
          <a:xfrm>
            <a:off x="-31376" y="-27215"/>
            <a:ext cx="9144000" cy="5170715"/>
          </a:xfrm>
          <a:prstGeom prst="rect">
            <a:avLst/>
          </a:prstGeom>
        </p:spPr>
      </p:pic>
      <p:sp>
        <p:nvSpPr>
          <p:cNvPr id="4" name="Rectangle 3"/>
          <p:cNvSpPr/>
          <p:nvPr/>
        </p:nvSpPr>
        <p:spPr>
          <a:xfrm>
            <a:off x="0" y="2647950"/>
            <a:ext cx="9144000" cy="461665"/>
          </a:xfrm>
          <a:prstGeom prst="rect">
            <a:avLst/>
          </a:prstGeom>
        </p:spPr>
        <p:txBody>
          <a:bodyPr wrap="square">
            <a:spAutoFit/>
          </a:bodyPr>
          <a:lstStyle/>
          <a:p>
            <a:pPr algn="ctr"/>
            <a:r>
              <a:rPr lang="en-US" sz="2400" dirty="0" smtClean="0">
                <a:solidFill>
                  <a:schemeClr val="bg1"/>
                </a:solidFill>
                <a:latin typeface="Arial"/>
                <a:cs typeface="Arial"/>
              </a:rPr>
              <a:t>Generation of Warfare Groups</a:t>
            </a:r>
            <a:endParaRPr lang="en-US" sz="2400" dirty="0">
              <a:solidFill>
                <a:schemeClr val="bg1"/>
              </a:solidFill>
              <a:latin typeface="Arial"/>
              <a:cs typeface="Arial"/>
            </a:endParaRPr>
          </a:p>
        </p:txBody>
      </p:sp>
      <p:pic>
        <p:nvPicPr>
          <p:cNvPr id="2" name="Picture 1"/>
          <p:cNvPicPr>
            <a:picLocks noChangeAspect="1"/>
          </p:cNvPicPr>
          <p:nvPr/>
        </p:nvPicPr>
        <p:blipFill>
          <a:blip r:embed="rId4"/>
          <a:stretch>
            <a:fillRect/>
          </a:stretch>
        </p:blipFill>
        <p:spPr>
          <a:xfrm>
            <a:off x="3886200" y="1200150"/>
            <a:ext cx="1385814" cy="1327218"/>
          </a:xfrm>
          <a:prstGeom prst="rect">
            <a:avLst/>
          </a:prstGeom>
        </p:spPr>
      </p:pic>
    </p:spTree>
    <p:extLst>
      <p:ext uri="{BB962C8B-B14F-4D97-AF65-F5344CB8AC3E}">
        <p14:creationId xmlns:p14="http://schemas.microsoft.com/office/powerpoint/2010/main" val="1024050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4</a:t>
            </a:r>
            <a:r>
              <a:rPr lang="en-US" baseline="30000" dirty="0" smtClean="0"/>
              <a:t>th</a:t>
            </a:r>
            <a:r>
              <a:rPr lang="en-US" dirty="0" smtClean="0"/>
              <a:t> Generation Wars and Groups</a:t>
            </a:r>
            <a:endParaRPr lang="en-US" dirty="0"/>
          </a:p>
        </p:txBody>
      </p:sp>
      <p:sp>
        <p:nvSpPr>
          <p:cNvPr id="3" name="Text Placeholder 2"/>
          <p:cNvSpPr>
            <a:spLocks noGrp="1"/>
          </p:cNvSpPr>
          <p:nvPr>
            <p:ph type="body" idx="1"/>
          </p:nvPr>
        </p:nvSpPr>
        <p:spPr/>
        <p:txBody>
          <a:bodyPr/>
          <a:lstStyle/>
          <a:p>
            <a:r>
              <a:rPr lang="en-US" dirty="0" smtClean="0"/>
              <a:t>Wars</a:t>
            </a:r>
            <a:endParaRPr lang="en-US" dirty="0"/>
          </a:p>
        </p:txBody>
      </p:sp>
      <p:sp>
        <p:nvSpPr>
          <p:cNvPr id="4" name="Content Placeholder 3"/>
          <p:cNvSpPr>
            <a:spLocks noGrp="1"/>
          </p:cNvSpPr>
          <p:nvPr>
            <p:ph sz="half" idx="2"/>
          </p:nvPr>
        </p:nvSpPr>
        <p:spPr/>
        <p:txBody>
          <a:bodyPr/>
          <a:lstStyle/>
          <a:p>
            <a:r>
              <a:rPr lang="en-US" dirty="0" smtClean="0"/>
              <a:t>Al </a:t>
            </a:r>
            <a:r>
              <a:rPr lang="en-US" dirty="0" err="1" smtClean="0"/>
              <a:t>Qa’idal</a:t>
            </a:r>
            <a:r>
              <a:rPr lang="en-US" dirty="0" smtClean="0"/>
              <a:t>/</a:t>
            </a:r>
            <a:r>
              <a:rPr lang="en-US" dirty="0" err="1" smtClean="0"/>
              <a:t>Da’ish</a:t>
            </a:r>
            <a:r>
              <a:rPr lang="en-US" dirty="0" smtClean="0"/>
              <a:t>  vs World</a:t>
            </a:r>
          </a:p>
          <a:p>
            <a:r>
              <a:rPr lang="en-US" dirty="0" smtClean="0"/>
              <a:t>Hezbollah vs Israel and in Syria</a:t>
            </a:r>
          </a:p>
          <a:p>
            <a:r>
              <a:rPr lang="en-US" dirty="0" smtClean="0"/>
              <a:t>FARC vs Colombia</a:t>
            </a:r>
          </a:p>
          <a:p>
            <a:r>
              <a:rPr lang="en-US" dirty="0"/>
              <a:t>D-Company vs </a:t>
            </a:r>
            <a:r>
              <a:rPr lang="en-US" dirty="0" smtClean="0"/>
              <a:t>India</a:t>
            </a:r>
          </a:p>
          <a:p>
            <a:r>
              <a:rPr lang="en-US" dirty="0" err="1" smtClean="0"/>
              <a:t>Huthis</a:t>
            </a:r>
            <a:r>
              <a:rPr lang="en-US" dirty="0" smtClean="0"/>
              <a:t> vs Coalition in Yemen</a:t>
            </a:r>
          </a:p>
        </p:txBody>
      </p:sp>
      <p:sp>
        <p:nvSpPr>
          <p:cNvPr id="5" name="Text Placeholder 4"/>
          <p:cNvSpPr>
            <a:spLocks noGrp="1"/>
          </p:cNvSpPr>
          <p:nvPr>
            <p:ph type="body" sz="quarter" idx="3"/>
          </p:nvPr>
        </p:nvSpPr>
        <p:spPr/>
        <p:txBody>
          <a:bodyPr/>
          <a:lstStyle/>
          <a:p>
            <a:r>
              <a:rPr lang="en-US" dirty="0" smtClean="0"/>
              <a:t>Groups and motivations</a:t>
            </a:r>
            <a:endParaRPr lang="en-US" dirty="0"/>
          </a:p>
        </p:txBody>
      </p:sp>
      <p:sp>
        <p:nvSpPr>
          <p:cNvPr id="6" name="Content Placeholder 5"/>
          <p:cNvSpPr>
            <a:spLocks noGrp="1"/>
          </p:cNvSpPr>
          <p:nvPr>
            <p:ph sz="quarter" idx="4"/>
          </p:nvPr>
        </p:nvSpPr>
        <p:spPr/>
        <p:txBody>
          <a:bodyPr/>
          <a:lstStyle/>
          <a:p>
            <a:r>
              <a:rPr lang="en-US" dirty="0" smtClean="0"/>
              <a:t>Al </a:t>
            </a:r>
            <a:r>
              <a:rPr lang="en-US" dirty="0" err="1" smtClean="0"/>
              <a:t>Qa’ida</a:t>
            </a:r>
            <a:r>
              <a:rPr lang="en-US" dirty="0" smtClean="0"/>
              <a:t>/</a:t>
            </a:r>
            <a:r>
              <a:rPr lang="en-US" dirty="0" err="1" smtClean="0"/>
              <a:t>Da’ish</a:t>
            </a:r>
            <a:r>
              <a:rPr lang="en-US" dirty="0" smtClean="0"/>
              <a:t>- </a:t>
            </a:r>
            <a:r>
              <a:rPr lang="en-US" dirty="0" err="1" smtClean="0"/>
              <a:t>religio</a:t>
            </a:r>
            <a:r>
              <a:rPr lang="en-US" dirty="0" smtClean="0"/>
              <a:t>-politico</a:t>
            </a:r>
          </a:p>
          <a:p>
            <a:r>
              <a:rPr lang="en-US" dirty="0" smtClean="0"/>
              <a:t>Hezbollah- political</a:t>
            </a:r>
          </a:p>
          <a:p>
            <a:r>
              <a:rPr lang="en-US" dirty="0" smtClean="0"/>
              <a:t>FARC (Colombia) political-criminal</a:t>
            </a:r>
          </a:p>
          <a:p>
            <a:r>
              <a:rPr lang="en-US" dirty="0" smtClean="0"/>
              <a:t>D-Company criminal political</a:t>
            </a:r>
          </a:p>
          <a:p>
            <a:r>
              <a:rPr lang="en-US" dirty="0" err="1" smtClean="0"/>
              <a:t>Houthis</a:t>
            </a:r>
            <a:r>
              <a:rPr lang="en-US" dirty="0" smtClean="0"/>
              <a:t> </a:t>
            </a:r>
            <a:r>
              <a:rPr lang="en-US" dirty="0" err="1" smtClean="0"/>
              <a:t>religo</a:t>
            </a:r>
            <a:r>
              <a:rPr lang="en-US" dirty="0" smtClean="0"/>
              <a:t> politico</a:t>
            </a:r>
          </a:p>
          <a:p>
            <a:endParaRPr lang="en-US" dirty="0"/>
          </a:p>
        </p:txBody>
      </p:sp>
    </p:spTree>
    <p:extLst>
      <p:ext uri="{BB962C8B-B14F-4D97-AF65-F5344CB8AC3E}">
        <p14:creationId xmlns:p14="http://schemas.microsoft.com/office/powerpoint/2010/main" val="198272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Radicalization, Recruitment, Financing</a:t>
            </a:r>
            <a:endParaRPr lang="en-US" dirty="0"/>
          </a:p>
        </p:txBody>
      </p:sp>
      <p:sp>
        <p:nvSpPr>
          <p:cNvPr id="3" name="Content Placeholder 2"/>
          <p:cNvSpPr>
            <a:spLocks noGrp="1"/>
          </p:cNvSpPr>
          <p:nvPr>
            <p:ph idx="1"/>
          </p:nvPr>
        </p:nvSpPr>
        <p:spPr/>
        <p:txBody>
          <a:bodyPr>
            <a:normAutofit fontScale="92500"/>
          </a:bodyPr>
          <a:lstStyle/>
          <a:p>
            <a:r>
              <a:rPr lang="en-US" sz="2400" dirty="0" smtClean="0"/>
              <a:t>To varying degrees All 4</a:t>
            </a:r>
            <a:r>
              <a:rPr lang="en-US" sz="2400" baseline="30000" dirty="0" smtClean="0"/>
              <a:t>th</a:t>
            </a:r>
            <a:r>
              <a:rPr lang="en-US" sz="2400" dirty="0" smtClean="0"/>
              <a:t> Generation warfare groups share common elements</a:t>
            </a:r>
          </a:p>
          <a:p>
            <a:pPr lvl="1"/>
            <a:r>
              <a:rPr lang="en-US" sz="2400" dirty="0" smtClean="0"/>
              <a:t>They are violent manifestation of al larger social movement that services as a in person or virtual radicalizing agent</a:t>
            </a:r>
          </a:p>
          <a:p>
            <a:pPr lvl="1"/>
            <a:r>
              <a:rPr lang="en-US" sz="2400" dirty="0" smtClean="0"/>
              <a:t>They rely on shared ethnic or religious identity to galvanize wider support</a:t>
            </a:r>
          </a:p>
          <a:p>
            <a:pPr lvl="1"/>
            <a:r>
              <a:rPr lang="en-US" sz="2400" dirty="0" smtClean="0"/>
              <a:t>They are highly proficient at using technology for propaganda, training, recruitment, financing and inspiring operations</a:t>
            </a:r>
            <a:endParaRPr lang="en-US" sz="2400" dirty="0"/>
          </a:p>
        </p:txBody>
      </p:sp>
    </p:spTree>
    <p:extLst>
      <p:ext uri="{BB962C8B-B14F-4D97-AF65-F5344CB8AC3E}">
        <p14:creationId xmlns:p14="http://schemas.microsoft.com/office/powerpoint/2010/main" val="701629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4</a:t>
            </a:r>
            <a:r>
              <a:rPr lang="en-US" baseline="30000" dirty="0" smtClean="0"/>
              <a:t>th</a:t>
            </a:r>
            <a:r>
              <a:rPr lang="en-US" dirty="0" smtClean="0"/>
              <a:t> Generation Warfare New</a:t>
            </a:r>
            <a:endParaRPr lang="en-US" dirty="0"/>
          </a:p>
        </p:txBody>
      </p:sp>
      <p:sp>
        <p:nvSpPr>
          <p:cNvPr id="3" name="Text Placeholder 2"/>
          <p:cNvSpPr>
            <a:spLocks noGrp="1"/>
          </p:cNvSpPr>
          <p:nvPr>
            <p:ph type="body" idx="1"/>
          </p:nvPr>
        </p:nvSpPr>
        <p:spPr/>
        <p:txBody>
          <a:bodyPr/>
          <a:lstStyle/>
          <a:p>
            <a:r>
              <a:rPr lang="en-US" dirty="0" smtClean="0"/>
              <a:t>Proponents</a:t>
            </a:r>
            <a:endParaRPr lang="en-US" dirty="0"/>
          </a:p>
        </p:txBody>
      </p:sp>
      <p:sp>
        <p:nvSpPr>
          <p:cNvPr id="4" name="Content Placeholder 3"/>
          <p:cNvSpPr>
            <a:spLocks noGrp="1"/>
          </p:cNvSpPr>
          <p:nvPr>
            <p:ph sz="half" idx="2"/>
          </p:nvPr>
        </p:nvSpPr>
        <p:spPr/>
        <p:txBody>
          <a:bodyPr>
            <a:normAutofit/>
          </a:bodyPr>
          <a:lstStyle/>
          <a:p>
            <a:pPr lvl="1"/>
            <a:r>
              <a:rPr lang="en-US" altLang="en-US" sz="1013" b="1" dirty="0"/>
              <a:t>Bill Lind</a:t>
            </a:r>
            <a:r>
              <a:rPr lang="en-US" altLang="en-US" sz="1013" dirty="0"/>
              <a:t>, particularly “Strategic Defense Initiative,” and</a:t>
            </a:r>
            <a:br>
              <a:rPr lang="en-US" altLang="en-US" sz="1013" dirty="0"/>
            </a:br>
            <a:r>
              <a:rPr lang="en-US" altLang="en-US" sz="1013" dirty="0"/>
              <a:t>“FMFM 1-A”</a:t>
            </a:r>
            <a:endParaRPr lang="en-US" altLang="en-US" sz="1013" i="1" dirty="0"/>
          </a:p>
          <a:p>
            <a:pPr lvl="1"/>
            <a:r>
              <a:rPr lang="en-US" altLang="en-US" sz="1013" b="1" dirty="0"/>
              <a:t>Martin van </a:t>
            </a:r>
            <a:r>
              <a:rPr lang="en-US" altLang="en-US" sz="1013" b="1" dirty="0" err="1"/>
              <a:t>Creveld</a:t>
            </a:r>
            <a:r>
              <a:rPr lang="en-US" altLang="en-US" sz="1013" dirty="0"/>
              <a:t>: </a:t>
            </a:r>
            <a:r>
              <a:rPr lang="en-US" altLang="en-US" sz="1013" i="1" dirty="0"/>
              <a:t>The Transformation of War</a:t>
            </a:r>
          </a:p>
          <a:p>
            <a:pPr lvl="1"/>
            <a:r>
              <a:rPr lang="en-US" altLang="en-US" sz="1013" b="1" dirty="0"/>
              <a:t>Col T.X. </a:t>
            </a:r>
            <a:r>
              <a:rPr lang="en-US" altLang="en-US" sz="1013" b="1" dirty="0" err="1"/>
              <a:t>Hammes</a:t>
            </a:r>
            <a:r>
              <a:rPr lang="en-US" altLang="en-US" sz="1013" b="1" dirty="0"/>
              <a:t>, USMC</a:t>
            </a:r>
            <a:r>
              <a:rPr lang="en-US" altLang="en-US" sz="1013" dirty="0"/>
              <a:t>: </a:t>
            </a:r>
            <a:r>
              <a:rPr lang="en-US" altLang="en-US" sz="1013" i="1" dirty="0"/>
              <a:t>The Sling and the Stone</a:t>
            </a:r>
          </a:p>
          <a:p>
            <a:pPr lvl="1"/>
            <a:r>
              <a:rPr lang="en-US" altLang="en-US" sz="1013" b="1" dirty="0"/>
              <a:t>Thomas P. M. Barnett</a:t>
            </a:r>
            <a:r>
              <a:rPr lang="en-US" altLang="en-US" sz="1013" dirty="0"/>
              <a:t>: </a:t>
            </a:r>
            <a:r>
              <a:rPr lang="en-US" altLang="en-US" sz="1013" i="1" dirty="0"/>
              <a:t>The Pentagon’s New Map </a:t>
            </a:r>
            <a:r>
              <a:rPr lang="en-US" altLang="en-US" sz="1013" dirty="0"/>
              <a:t>&amp;</a:t>
            </a:r>
            <a:r>
              <a:rPr lang="en-US" altLang="en-US" sz="1013" i="1" dirty="0"/>
              <a:t> Blueprint for Action</a:t>
            </a:r>
          </a:p>
          <a:p>
            <a:r>
              <a:rPr lang="en-US" dirty="0" smtClean="0"/>
              <a:t>Each of the above focus on a slightly different aspect but agree that the American military, and by extension its partners and allies, is not properly trained, equipped or oriented to dealing with the problem</a:t>
            </a:r>
            <a:endParaRPr lang="en-US" dirty="0"/>
          </a:p>
        </p:txBody>
      </p:sp>
      <p:sp>
        <p:nvSpPr>
          <p:cNvPr id="5" name="Text Placeholder 4"/>
          <p:cNvSpPr>
            <a:spLocks noGrp="1"/>
          </p:cNvSpPr>
          <p:nvPr>
            <p:ph type="body" sz="quarter" idx="3"/>
          </p:nvPr>
        </p:nvSpPr>
        <p:spPr/>
        <p:txBody>
          <a:bodyPr/>
          <a:lstStyle/>
          <a:p>
            <a:r>
              <a:rPr lang="en-US" dirty="0" smtClean="0"/>
              <a:t>Opponents</a:t>
            </a:r>
            <a:endParaRPr lang="en-US" dirty="0"/>
          </a:p>
        </p:txBody>
      </p:sp>
      <p:sp>
        <p:nvSpPr>
          <p:cNvPr id="6" name="Content Placeholder 5"/>
          <p:cNvSpPr>
            <a:spLocks noGrp="1"/>
          </p:cNvSpPr>
          <p:nvPr>
            <p:ph sz="quarter" idx="4"/>
          </p:nvPr>
        </p:nvSpPr>
        <p:spPr/>
        <p:txBody>
          <a:bodyPr>
            <a:normAutofit/>
          </a:bodyPr>
          <a:lstStyle/>
          <a:p>
            <a:pPr lvl="1"/>
            <a:r>
              <a:rPr lang="en-US" altLang="en-US" sz="900" b="1" dirty="0" err="1"/>
              <a:t>Antulio</a:t>
            </a:r>
            <a:r>
              <a:rPr lang="en-US" altLang="en-US" sz="900" b="1" dirty="0"/>
              <a:t> J </a:t>
            </a:r>
            <a:r>
              <a:rPr lang="en-US" altLang="en-US" sz="900" b="1" dirty="0" err="1"/>
              <a:t>Echevarria</a:t>
            </a:r>
            <a:r>
              <a:rPr lang="en-US" altLang="en-US" sz="900" b="1" dirty="0"/>
              <a:t> II </a:t>
            </a:r>
            <a:r>
              <a:rPr lang="en-US" altLang="en-US" sz="900" i="1" dirty="0"/>
              <a:t>in Fourth Generation and Other Myths</a:t>
            </a:r>
          </a:p>
          <a:p>
            <a:pPr lvl="1"/>
            <a:r>
              <a:rPr lang="en-US" altLang="en-US" sz="900" b="1" dirty="0"/>
              <a:t>Rob Thornton  </a:t>
            </a:r>
            <a:r>
              <a:rPr lang="en-US" altLang="en-US" sz="900" i="1" dirty="0"/>
              <a:t>Asymmetric Warfare</a:t>
            </a:r>
          </a:p>
          <a:p>
            <a:pPr marL="342900" lvl="1" indent="0">
              <a:buNone/>
            </a:pPr>
            <a:endParaRPr lang="en-US" i="1" dirty="0" smtClean="0"/>
          </a:p>
          <a:p>
            <a:pPr lvl="1">
              <a:buFont typeface="Arial" panose="020B0604020202020204" pitchFamily="34" charset="0"/>
              <a:buChar char="•"/>
            </a:pPr>
            <a:r>
              <a:rPr lang="en-US" dirty="0" smtClean="0"/>
              <a:t>The critics tend to argue that proponents are simply talking about insurgency in an ahistorical fashion. Further it is a floating concept blending different generations with technology</a:t>
            </a:r>
          </a:p>
          <a:p>
            <a:pPr lvl="1"/>
            <a:endParaRPr lang="en-US" sz="900" i="1" dirty="0"/>
          </a:p>
          <a:p>
            <a:pPr lvl="1"/>
            <a:endParaRPr lang="en-US" sz="900" i="1" dirty="0"/>
          </a:p>
          <a:p>
            <a:pPr lvl="1"/>
            <a:endParaRPr lang="en-US" sz="900" i="1" dirty="0"/>
          </a:p>
          <a:p>
            <a:pPr lvl="1"/>
            <a:endParaRPr lang="en-US" sz="900" i="1" dirty="0"/>
          </a:p>
        </p:txBody>
      </p:sp>
    </p:spTree>
    <p:extLst>
      <p:ext uri="{BB962C8B-B14F-4D97-AF65-F5344CB8AC3E}">
        <p14:creationId xmlns:p14="http://schemas.microsoft.com/office/powerpoint/2010/main" val="4225770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Point</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Opponents in each generation have the same ends- defeating the government of a given society</a:t>
            </a:r>
          </a:p>
          <a:p>
            <a:r>
              <a:rPr lang="en-US" dirty="0" smtClean="0"/>
              <a:t>The ways of achieving that have shifted from targeting the military (1-3) to targeting the society (4)</a:t>
            </a:r>
          </a:p>
          <a:p>
            <a:r>
              <a:rPr lang="en-US" dirty="0" smtClean="0"/>
              <a:t>The means have thus shifted from military centric tactics to an emphasis on political (domestic and international), non-violent and violent means of achieving the desired end</a:t>
            </a:r>
            <a:endParaRPr lang="en-US" dirty="0"/>
          </a:p>
        </p:txBody>
      </p:sp>
    </p:spTree>
    <p:extLst>
      <p:ext uri="{BB962C8B-B14F-4D97-AF65-F5344CB8AC3E}">
        <p14:creationId xmlns:p14="http://schemas.microsoft.com/office/powerpoint/2010/main" val="9259036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65490" y="-171450"/>
            <a:ext cx="6172200" cy="857250"/>
          </a:xfrm>
        </p:spPr>
        <p:txBody>
          <a:bodyPr>
            <a:normAutofit fontScale="90000"/>
          </a:bodyPr>
          <a:lstStyle/>
          <a:p>
            <a:r>
              <a:rPr lang="en-US" dirty="0" smtClean="0"/>
              <a:t>Why is the debate important</a:t>
            </a:r>
            <a:endParaRPr lang="en-US" dirty="0"/>
          </a:p>
        </p:txBody>
      </p:sp>
      <p:sp>
        <p:nvSpPr>
          <p:cNvPr id="3" name="Content Placeholder 2"/>
          <p:cNvSpPr>
            <a:spLocks noGrp="1"/>
          </p:cNvSpPr>
          <p:nvPr>
            <p:ph idx="1"/>
          </p:nvPr>
        </p:nvSpPr>
        <p:spPr>
          <a:xfrm>
            <a:off x="1714500" y="685800"/>
            <a:ext cx="6172200" cy="2880122"/>
          </a:xfrm>
        </p:spPr>
        <p:txBody>
          <a:bodyPr>
            <a:normAutofit fontScale="62500" lnSpcReduction="20000"/>
          </a:bodyPr>
          <a:lstStyle/>
          <a:p>
            <a:r>
              <a:rPr lang="en-US" dirty="0" smtClean="0"/>
              <a:t>The acceptance or rejection of the concept has implications for conceiving of national defense.</a:t>
            </a:r>
          </a:p>
          <a:p>
            <a:r>
              <a:rPr lang="en-US" dirty="0" smtClean="0"/>
              <a:t>It not only impacts how nations organize, train, and equip national armies:</a:t>
            </a:r>
          </a:p>
          <a:p>
            <a:pPr lvl="1"/>
            <a:r>
              <a:rPr lang="en-US" dirty="0" smtClean="0"/>
              <a:t>Through shifting emphasis from pear competitors with a similar range of capabilities and technology (armor, aircraft, precision guided munitions)</a:t>
            </a:r>
          </a:p>
          <a:p>
            <a:pPr lvl="1"/>
            <a:r>
              <a:rPr lang="en-US" dirty="0" smtClean="0"/>
              <a:t>To non state actors, both criminal and political operating globally, utilizing low tech (small arms and light weapons) to high tech (hackers and CBRN) to achieve their ends</a:t>
            </a:r>
          </a:p>
          <a:p>
            <a:pPr lvl="1"/>
            <a:endParaRPr lang="en-US" dirty="0" smtClean="0"/>
          </a:p>
          <a:p>
            <a:pPr lvl="1"/>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00350" y="3561840"/>
            <a:ext cx="3849461" cy="2266049"/>
          </a:xfrm>
          <a:prstGeom prst="rect">
            <a:avLst/>
          </a:prstGeom>
        </p:spPr>
      </p:pic>
    </p:spTree>
    <p:extLst>
      <p:ext uri="{BB962C8B-B14F-4D97-AF65-F5344CB8AC3E}">
        <p14:creationId xmlns:p14="http://schemas.microsoft.com/office/powerpoint/2010/main" val="7358964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Importance of the debate</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But it shifts national security from defense focused to a more whole of government approach including : Ministries of Interior, Foreign Affairs, Justice and even Education</a:t>
            </a:r>
          </a:p>
          <a:p>
            <a:r>
              <a:rPr lang="en-US" dirty="0" smtClean="0"/>
              <a:t>And includes a range of non governmental organizations and civil society groups that can assist the state to detect, deter, and defeat a range of opponents.</a:t>
            </a:r>
          </a:p>
          <a:p>
            <a:r>
              <a:rPr lang="en-US" dirty="0" smtClean="0"/>
              <a:t>This may require a state to fundamentally rethink how it is organized.</a:t>
            </a:r>
            <a:endParaRPr lang="en-US" dirty="0"/>
          </a:p>
        </p:txBody>
      </p:sp>
    </p:spTree>
    <p:extLst>
      <p:ext uri="{BB962C8B-B14F-4D97-AF65-F5344CB8AC3E}">
        <p14:creationId xmlns:p14="http://schemas.microsoft.com/office/powerpoint/2010/main" val="2055064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57350" y="1714500"/>
            <a:ext cx="5829300" cy="742950"/>
          </a:xfrm>
        </p:spPr>
        <p:txBody>
          <a:bodyPr>
            <a:normAutofit/>
          </a:bodyPr>
          <a:lstStyle/>
          <a:p>
            <a:r>
              <a:rPr lang="en-US" sz="2700" b="1" dirty="0">
                <a:solidFill>
                  <a:srgbClr val="1A4784"/>
                </a:solidFill>
                <a:latin typeface="Arial" pitchFamily="34" charset="0"/>
                <a:cs typeface="Arial" pitchFamily="34" charset="0"/>
              </a:rPr>
              <a:t>4</a:t>
            </a:r>
            <a:r>
              <a:rPr lang="en-US" sz="2700" b="1" baseline="30000" dirty="0">
                <a:solidFill>
                  <a:srgbClr val="1A4784"/>
                </a:solidFill>
                <a:latin typeface="Arial" pitchFamily="34" charset="0"/>
                <a:cs typeface="Arial" pitchFamily="34" charset="0"/>
              </a:rPr>
              <a:t>th</a:t>
            </a:r>
            <a:r>
              <a:rPr lang="en-US" sz="2700" b="1" dirty="0">
                <a:solidFill>
                  <a:srgbClr val="1A4784"/>
                </a:solidFill>
                <a:latin typeface="Arial" pitchFamily="34" charset="0"/>
                <a:cs typeface="Arial" pitchFamily="34" charset="0"/>
              </a:rPr>
              <a:t> Generation Warfare</a:t>
            </a:r>
          </a:p>
        </p:txBody>
      </p:sp>
      <p:sp>
        <p:nvSpPr>
          <p:cNvPr id="3" name="Subtitle 2"/>
          <p:cNvSpPr>
            <a:spLocks noGrp="1"/>
          </p:cNvSpPr>
          <p:nvPr>
            <p:ph type="subTitle" idx="1"/>
          </p:nvPr>
        </p:nvSpPr>
        <p:spPr>
          <a:xfrm>
            <a:off x="2106385" y="2286000"/>
            <a:ext cx="4865915" cy="514350"/>
          </a:xfrm>
        </p:spPr>
        <p:txBody>
          <a:bodyPr>
            <a:noAutofit/>
          </a:bodyPr>
          <a:lstStyle/>
          <a:p>
            <a:r>
              <a:rPr lang="en-US" sz="1800" dirty="0"/>
              <a:t>Dr. Faisal Obaid Al Ayyan </a:t>
            </a:r>
            <a:r>
              <a:rPr lang="en-US" sz="1575" dirty="0">
                <a:solidFill>
                  <a:srgbClr val="1A4784"/>
                </a:solidFill>
                <a:latin typeface="Arial" pitchFamily="34" charset="0"/>
                <a:cs typeface="Arial" pitchFamily="34" charset="0"/>
              </a:rPr>
              <a:t> | Academic Vice President</a:t>
            </a:r>
          </a:p>
          <a:p>
            <a:r>
              <a:rPr lang="en-US" sz="1575" dirty="0">
                <a:solidFill>
                  <a:srgbClr val="1A4784"/>
                </a:solidFill>
                <a:latin typeface="Arial" pitchFamily="34" charset="0"/>
                <a:cs typeface="Arial" pitchFamily="34" charset="0"/>
              </a:rPr>
              <a:t>26 July 2016</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7473867" y="4616367"/>
            <a:ext cx="574206" cy="480060"/>
          </a:xfrm>
          <a:prstGeom prst="rect">
            <a:avLst/>
          </a:prstGeom>
        </p:spPr>
      </p:pic>
      <p:sp>
        <p:nvSpPr>
          <p:cNvPr id="7" name="TextBox 6"/>
          <p:cNvSpPr txBox="1"/>
          <p:nvPr/>
        </p:nvSpPr>
        <p:spPr>
          <a:xfrm>
            <a:off x="5886451" y="4758294"/>
            <a:ext cx="1694695" cy="219291"/>
          </a:xfrm>
          <a:prstGeom prst="rect">
            <a:avLst/>
          </a:prstGeom>
          <a:noFill/>
        </p:spPr>
        <p:txBody>
          <a:bodyPr wrap="none" rtlCol="0">
            <a:spAutoFit/>
          </a:bodyPr>
          <a:lstStyle/>
          <a:p>
            <a:r>
              <a:rPr lang="en-US" sz="825" dirty="0">
                <a:solidFill>
                  <a:srgbClr val="1A4784"/>
                </a:solidFill>
                <a:latin typeface="Arial" pitchFamily="34" charset="0"/>
                <a:cs typeface="Arial" pitchFamily="34" charset="0"/>
              </a:rPr>
              <a:t>Towards a more resilient nation </a:t>
            </a:r>
          </a:p>
        </p:txBody>
      </p:sp>
      <p:pic>
        <p:nvPicPr>
          <p:cNvPr id="2050" name="Picture 2" descr="C:\Users\kdarweesh\Desktop\Marketing\RabdanAcademyHorizLogo.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49478" y="600076"/>
            <a:ext cx="2537222" cy="666803"/>
          </a:xfrm>
          <a:prstGeom prst="rect">
            <a:avLst/>
          </a:prstGeom>
          <a:noFill/>
          <a:extLst>
            <a:ext uri="{909E8E84-426E-40dd-AFC4-6F175D3DCCD1}">
              <a14:hiddenFill xmlns:a14="http://schemas.microsoft.com/office/drawing/2010/main" xmlns="">
                <a:solidFill>
                  <a:srgbClr val="FFFFFF"/>
                </a:solidFill>
              </a14:hiddenFill>
            </a:ext>
          </a:extLst>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35856" y="-1332"/>
            <a:ext cx="1411967" cy="1201482"/>
          </a:xfrm>
          <a:prstGeom prst="rect">
            <a:avLst/>
          </a:prstGeom>
        </p:spPr>
      </p:pic>
    </p:spTree>
    <p:extLst>
      <p:ext uri="{BB962C8B-B14F-4D97-AF65-F5344CB8AC3E}">
        <p14:creationId xmlns:p14="http://schemas.microsoft.com/office/powerpoint/2010/main" val="433410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21772"/>
            <a:ext cx="6858000" cy="5170715"/>
          </a:xfrm>
          <a:prstGeom prst="rect">
            <a:avLst/>
          </a:prstGeom>
        </p:spPr>
      </p:pic>
      <p:sp>
        <p:nvSpPr>
          <p:cNvPr id="2" name="Title 1"/>
          <p:cNvSpPr>
            <a:spLocks noGrp="1"/>
          </p:cNvSpPr>
          <p:nvPr>
            <p:ph type="ctrTitle" idx="4294967295"/>
          </p:nvPr>
        </p:nvSpPr>
        <p:spPr>
          <a:xfrm>
            <a:off x="1543050" y="1828800"/>
            <a:ext cx="5829300" cy="1102519"/>
          </a:xfrm>
        </p:spPr>
        <p:txBody>
          <a:bodyPr>
            <a:normAutofit/>
          </a:bodyPr>
          <a:lstStyle/>
          <a:p>
            <a:r>
              <a:rPr lang="en-US" sz="2700" dirty="0">
                <a:solidFill>
                  <a:schemeClr val="bg1"/>
                </a:solidFill>
                <a:latin typeface="Arial" panose="020B0604020202020204" pitchFamily="34" charset="0"/>
                <a:cs typeface="Arial" panose="020B0604020202020204" pitchFamily="34" charset="0"/>
              </a:rPr>
              <a:t>Thank you</a:t>
            </a:r>
          </a:p>
        </p:txBody>
      </p:sp>
      <p:sp>
        <p:nvSpPr>
          <p:cNvPr id="4" name="TextBox 3"/>
          <p:cNvSpPr txBox="1"/>
          <p:nvPr/>
        </p:nvSpPr>
        <p:spPr>
          <a:xfrm>
            <a:off x="5886451" y="4758294"/>
            <a:ext cx="1694695" cy="219291"/>
          </a:xfrm>
          <a:prstGeom prst="rect">
            <a:avLst/>
          </a:prstGeom>
          <a:noFill/>
        </p:spPr>
        <p:txBody>
          <a:bodyPr wrap="none" rtlCol="0">
            <a:spAutoFit/>
          </a:bodyPr>
          <a:lstStyle/>
          <a:p>
            <a:r>
              <a:rPr lang="en-US" sz="825" dirty="0">
                <a:solidFill>
                  <a:schemeClr val="bg1"/>
                </a:solidFill>
                <a:latin typeface="Arial" pitchFamily="34" charset="0"/>
                <a:cs typeface="Arial" pitchFamily="34" charset="0"/>
              </a:rPr>
              <a:t>Towards a more resilient nation </a:t>
            </a:r>
          </a:p>
        </p:txBody>
      </p:sp>
    </p:spTree>
    <p:extLst>
      <p:ext uri="{BB962C8B-B14F-4D97-AF65-F5344CB8AC3E}">
        <p14:creationId xmlns:p14="http://schemas.microsoft.com/office/powerpoint/2010/main" val="18755596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Questions</a:t>
            </a:r>
            <a:endParaRPr lang="en-US" dirty="0"/>
          </a:p>
        </p:txBody>
      </p:sp>
      <p:sp>
        <p:nvSpPr>
          <p:cNvPr id="3" name="Content Placeholder 2"/>
          <p:cNvSpPr>
            <a:spLocks noGrp="1"/>
          </p:cNvSpPr>
          <p:nvPr>
            <p:ph idx="1"/>
          </p:nvPr>
        </p:nvSpPr>
        <p:spPr/>
        <p:txBody>
          <a:bodyPr/>
          <a:lstStyle/>
          <a:p>
            <a:r>
              <a:rPr lang="en-US" dirty="0" smtClean="0"/>
              <a:t>Has warfare changed since the end of the cold war?</a:t>
            </a:r>
          </a:p>
          <a:p>
            <a:r>
              <a:rPr lang="en-US" dirty="0" smtClean="0"/>
              <a:t>What does it mean for militaries?</a:t>
            </a:r>
          </a:p>
          <a:p>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43000" y="2800350"/>
            <a:ext cx="6858000" cy="2514600"/>
          </a:xfrm>
          <a:prstGeom prst="rect">
            <a:avLst/>
          </a:prstGeom>
        </p:spPr>
      </p:pic>
    </p:spTree>
    <p:extLst>
      <p:ext uri="{BB962C8B-B14F-4D97-AF65-F5344CB8AC3E}">
        <p14:creationId xmlns:p14="http://schemas.microsoft.com/office/powerpoint/2010/main" val="423834602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Strategic Context</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Two Keys</a:t>
            </a:r>
          </a:p>
          <a:p>
            <a:pPr lvl="1"/>
            <a:r>
              <a:rPr lang="en-US" dirty="0" smtClean="0"/>
              <a:t>Since 1989 US is sole hegemonic power</a:t>
            </a:r>
          </a:p>
          <a:p>
            <a:pPr lvl="1"/>
            <a:r>
              <a:rPr lang="en-US" dirty="0" smtClean="0"/>
              <a:t>Since the 90s globalization has accelerated, largely due to technology</a:t>
            </a:r>
          </a:p>
          <a:p>
            <a:r>
              <a:rPr lang="en-US" dirty="0" smtClean="0"/>
              <a:t>Significant technical advantages force opponents to either close the technical gap or exploit weaknesses in and brought on by technology to defeat the US and its allies</a:t>
            </a:r>
          </a:p>
          <a:p>
            <a:r>
              <a:rPr lang="en-US" dirty="0" smtClean="0"/>
              <a:t>Decades long trends in insurgency and terrorism accelerated in the late 90s and early 21</a:t>
            </a:r>
            <a:r>
              <a:rPr lang="en-US" baseline="30000" dirty="0" smtClean="0"/>
              <a:t>st</a:t>
            </a:r>
            <a:r>
              <a:rPr lang="en-US" dirty="0" smtClean="0"/>
              <a:t> century</a:t>
            </a:r>
          </a:p>
          <a:p>
            <a:endParaRPr lang="en-US" dirty="0"/>
          </a:p>
        </p:txBody>
      </p:sp>
    </p:spTree>
    <p:extLst>
      <p:ext uri="{BB962C8B-B14F-4D97-AF65-F5344CB8AC3E}">
        <p14:creationId xmlns:p14="http://schemas.microsoft.com/office/powerpoint/2010/main" val="5917184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r="9355"/>
          <a:stretch/>
        </p:blipFill>
        <p:spPr>
          <a:xfrm>
            <a:off x="0" y="-27215"/>
            <a:ext cx="9144000" cy="5170715"/>
          </a:xfrm>
          <a:prstGeom prst="rect">
            <a:avLst/>
          </a:prstGeom>
        </p:spPr>
      </p:pic>
      <p:sp>
        <p:nvSpPr>
          <p:cNvPr id="4" name="Rectangle 3"/>
          <p:cNvSpPr/>
          <p:nvPr/>
        </p:nvSpPr>
        <p:spPr>
          <a:xfrm>
            <a:off x="0" y="2647950"/>
            <a:ext cx="9144000" cy="461665"/>
          </a:xfrm>
          <a:prstGeom prst="rect">
            <a:avLst/>
          </a:prstGeom>
        </p:spPr>
        <p:txBody>
          <a:bodyPr wrap="square">
            <a:spAutoFit/>
          </a:bodyPr>
          <a:lstStyle/>
          <a:p>
            <a:pPr algn="ctr"/>
            <a:r>
              <a:rPr lang="en-US" sz="2400" dirty="0" smtClean="0">
                <a:solidFill>
                  <a:schemeClr val="bg1"/>
                </a:solidFill>
                <a:latin typeface="Arial"/>
                <a:cs typeface="Arial"/>
              </a:rPr>
              <a:t>Generations of Warfare</a:t>
            </a:r>
            <a:endParaRPr lang="en-US" sz="2400" dirty="0">
              <a:solidFill>
                <a:schemeClr val="bg1"/>
              </a:solidFill>
              <a:latin typeface="Arial"/>
              <a:cs typeface="Arial"/>
            </a:endParaRPr>
          </a:p>
        </p:txBody>
      </p:sp>
      <p:pic>
        <p:nvPicPr>
          <p:cNvPr id="2" name="Picture 1"/>
          <p:cNvPicPr>
            <a:picLocks noChangeAspect="1"/>
          </p:cNvPicPr>
          <p:nvPr/>
        </p:nvPicPr>
        <p:blipFill>
          <a:blip r:embed="rId4"/>
          <a:stretch>
            <a:fillRect/>
          </a:stretch>
        </p:blipFill>
        <p:spPr>
          <a:xfrm>
            <a:off x="3886200" y="1200150"/>
            <a:ext cx="1385814" cy="1327218"/>
          </a:xfrm>
          <a:prstGeom prst="rect">
            <a:avLst/>
          </a:prstGeom>
        </p:spPr>
      </p:pic>
    </p:spTree>
    <p:extLst>
      <p:ext uri="{BB962C8B-B14F-4D97-AF65-F5344CB8AC3E}">
        <p14:creationId xmlns:p14="http://schemas.microsoft.com/office/powerpoint/2010/main" val="3993817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a:t>
            </a:r>
            <a:r>
              <a:rPr lang="en-US" baseline="30000" dirty="0" smtClean="0"/>
              <a:t>ST</a:t>
            </a:r>
            <a:r>
              <a:rPr lang="en-US" dirty="0" smtClean="0"/>
              <a:t> Generation Warfare</a:t>
            </a:r>
            <a:endParaRPr lang="en-US" dirty="0"/>
          </a:p>
        </p:txBody>
      </p:sp>
      <p:sp>
        <p:nvSpPr>
          <p:cNvPr id="3" name="Content Placeholder 2"/>
          <p:cNvSpPr>
            <a:spLocks noGrp="1"/>
          </p:cNvSpPr>
          <p:nvPr>
            <p:ph idx="1"/>
          </p:nvPr>
        </p:nvSpPr>
        <p:spPr>
          <a:xfrm>
            <a:off x="457200" y="1200155"/>
            <a:ext cx="4972050" cy="3394472"/>
          </a:xfrm>
        </p:spPr>
        <p:txBody>
          <a:bodyPr>
            <a:normAutofit fontScale="92500" lnSpcReduction="20000"/>
          </a:bodyPr>
          <a:lstStyle/>
          <a:p>
            <a:pPr>
              <a:spcAft>
                <a:spcPct val="40000"/>
              </a:spcAft>
            </a:pPr>
            <a:r>
              <a:rPr lang="en-US" altLang="en-US" b="1" dirty="0" smtClean="0">
                <a:solidFill>
                  <a:schemeClr val="accent2"/>
                </a:solidFill>
              </a:rPr>
              <a:t>1GW</a:t>
            </a:r>
            <a:r>
              <a:rPr lang="en-US" altLang="en-US" dirty="0" smtClean="0"/>
              <a:t>:  3,000 BC to 600 Ancient to Pre-classic. Aim is to destroy the opposing army using massed manpower tight ridged formations of uniformed troops. Strict hierarchal command and control.  </a:t>
            </a:r>
          </a:p>
          <a:p>
            <a:endParaRPr lang="en-US"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29250" y="1230411"/>
            <a:ext cx="3714750" cy="2270607"/>
          </a:xfrm>
          <a:prstGeom prst="rect">
            <a:avLst/>
          </a:prstGeom>
        </p:spPr>
      </p:pic>
    </p:spTree>
    <p:extLst>
      <p:ext uri="{BB962C8B-B14F-4D97-AF65-F5344CB8AC3E}">
        <p14:creationId xmlns:p14="http://schemas.microsoft.com/office/powerpoint/2010/main" val="37917950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2</a:t>
            </a:r>
            <a:r>
              <a:rPr lang="en-US" baseline="30000" dirty="0" smtClean="0"/>
              <a:t>nd</a:t>
            </a:r>
            <a:r>
              <a:rPr lang="en-US" dirty="0" smtClean="0"/>
              <a:t> Generation of Warfare</a:t>
            </a:r>
            <a:endParaRPr lang="en-US" dirty="0"/>
          </a:p>
        </p:txBody>
      </p:sp>
      <p:sp>
        <p:nvSpPr>
          <p:cNvPr id="3" name="Content Placeholder 2"/>
          <p:cNvSpPr>
            <a:spLocks noGrp="1"/>
          </p:cNvSpPr>
          <p:nvPr>
            <p:ph idx="1"/>
          </p:nvPr>
        </p:nvSpPr>
        <p:spPr>
          <a:xfrm>
            <a:off x="1502228" y="1183822"/>
            <a:ext cx="3319663" cy="3394472"/>
          </a:xfrm>
        </p:spPr>
        <p:txBody>
          <a:bodyPr>
            <a:normAutofit fontScale="85000" lnSpcReduction="20000"/>
          </a:bodyPr>
          <a:lstStyle/>
          <a:p>
            <a:r>
              <a:rPr lang="en-US" altLang="en-US" b="1" dirty="0">
                <a:solidFill>
                  <a:schemeClr val="accent2"/>
                </a:solidFill>
              </a:rPr>
              <a:t>2GW</a:t>
            </a:r>
            <a:r>
              <a:rPr lang="en-US" altLang="en-US" dirty="0"/>
              <a:t>:  </a:t>
            </a:r>
            <a:r>
              <a:rPr lang="en-US" altLang="en-US" dirty="0" smtClean="0"/>
              <a:t>1450-1860 </a:t>
            </a:r>
            <a:r>
              <a:rPr lang="en-US" altLang="en-US" dirty="0"/>
              <a:t>Early </a:t>
            </a:r>
            <a:r>
              <a:rPr lang="en-US" altLang="en-US" dirty="0" smtClean="0"/>
              <a:t>Modern.  </a:t>
            </a:r>
            <a:r>
              <a:rPr lang="en-US" altLang="en-US" dirty="0"/>
              <a:t>Aim is to destroy the opposing army using massed firepower rather than mass manpower, tactics still basically linear</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1891" y="1214078"/>
            <a:ext cx="4286250" cy="2881672"/>
          </a:xfrm>
          <a:prstGeom prst="rect">
            <a:avLst/>
          </a:prstGeom>
        </p:spPr>
      </p:pic>
    </p:spTree>
    <p:extLst>
      <p:ext uri="{BB962C8B-B14F-4D97-AF65-F5344CB8AC3E}">
        <p14:creationId xmlns:p14="http://schemas.microsoft.com/office/powerpoint/2010/main" val="23952440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a:t>
            </a:r>
            <a:r>
              <a:rPr lang="en-US" baseline="30000" dirty="0" smtClean="0"/>
              <a:t>rd</a:t>
            </a:r>
            <a:r>
              <a:rPr lang="en-US" dirty="0" smtClean="0"/>
              <a:t> Generation Warfare</a:t>
            </a:r>
            <a:endParaRPr lang="en-US" dirty="0"/>
          </a:p>
        </p:txBody>
      </p:sp>
      <p:sp>
        <p:nvSpPr>
          <p:cNvPr id="3" name="Content Placeholder 2"/>
          <p:cNvSpPr>
            <a:spLocks noGrp="1"/>
          </p:cNvSpPr>
          <p:nvPr>
            <p:ph idx="1"/>
          </p:nvPr>
        </p:nvSpPr>
        <p:spPr>
          <a:xfrm>
            <a:off x="1257300" y="1079557"/>
            <a:ext cx="4114800" cy="3886541"/>
          </a:xfrm>
        </p:spPr>
        <p:txBody>
          <a:bodyPr>
            <a:normAutofit fontScale="77500" lnSpcReduction="20000"/>
          </a:bodyPr>
          <a:lstStyle/>
          <a:p>
            <a:r>
              <a:rPr lang="en-US" altLang="en-US" b="1" dirty="0">
                <a:solidFill>
                  <a:schemeClr val="accent2"/>
                </a:solidFill>
              </a:rPr>
              <a:t>3GW</a:t>
            </a:r>
            <a:r>
              <a:rPr lang="en-US" altLang="en-US" dirty="0"/>
              <a:t>: Late 19 teens  current.  Goal is to out maneuver and collapse an opposing army rather than destroy it in a head on conflict. </a:t>
            </a:r>
            <a:r>
              <a:rPr lang="en-US" altLang="en-US" dirty="0" smtClean="0"/>
              <a:t>Same </a:t>
            </a:r>
            <a:r>
              <a:rPr lang="en-US" altLang="en-US" dirty="0"/>
              <a:t>weapons; </a:t>
            </a:r>
            <a:r>
              <a:rPr lang="en-US" altLang="en-US" b="1" i="1" dirty="0">
                <a:solidFill>
                  <a:srgbClr val="33339B"/>
                </a:solidFill>
              </a:rPr>
              <a:t>but:</a:t>
            </a:r>
            <a:r>
              <a:rPr lang="en-US" altLang="en-US" dirty="0"/>
              <a:t> non-linear tactics. Emphasis on speed, surprise and combined </a:t>
            </a:r>
            <a:r>
              <a:rPr lang="en-US" altLang="en-US" dirty="0" smtClean="0"/>
              <a:t>arms (blitzkrieg</a:t>
            </a:r>
            <a:r>
              <a:rPr lang="en-US" altLang="en-US" dirty="0"/>
              <a:t>, Infiltration</a:t>
            </a:r>
            <a:r>
              <a:rPr lang="en-US" altLang="en-US" dirty="0" smtClean="0"/>
              <a:t>) </a:t>
            </a:r>
            <a:r>
              <a:rPr lang="en-US" altLang="en-US" dirty="0"/>
              <a:t>Command and control is devolved</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23038" y="1079557"/>
            <a:ext cx="2331005" cy="3035243"/>
          </a:xfrm>
          <a:prstGeom prst="rect">
            <a:avLst/>
          </a:prstGeom>
        </p:spPr>
      </p:pic>
    </p:spTree>
    <p:extLst>
      <p:ext uri="{BB962C8B-B14F-4D97-AF65-F5344CB8AC3E}">
        <p14:creationId xmlns:p14="http://schemas.microsoft.com/office/powerpoint/2010/main" val="16697455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to early generations of warfare</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Strategy is to defeat the enemies army to influence its society</a:t>
            </a:r>
          </a:p>
          <a:p>
            <a:r>
              <a:rPr lang="en-US" dirty="0" smtClean="0"/>
              <a:t>Command and control have devolved but remained in the hands of the state</a:t>
            </a:r>
          </a:p>
          <a:p>
            <a:r>
              <a:rPr lang="en-US" dirty="0" smtClean="0"/>
              <a:t>Operations are designed for short high intensity conflicts</a:t>
            </a:r>
          </a:p>
          <a:p>
            <a:r>
              <a:rPr lang="en-US" dirty="0" smtClean="0"/>
              <a:t>Tactics have evolved with technological changes but are still confined to standard conventional military approaches</a:t>
            </a:r>
          </a:p>
          <a:p>
            <a:endParaRPr lang="en-US" dirty="0"/>
          </a:p>
        </p:txBody>
      </p:sp>
    </p:spTree>
    <p:extLst>
      <p:ext uri="{BB962C8B-B14F-4D97-AF65-F5344CB8AC3E}">
        <p14:creationId xmlns:p14="http://schemas.microsoft.com/office/powerpoint/2010/main" val="156993554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4737</TotalTime>
  <Words>4221</Words>
  <Application>Microsoft Office PowerPoint</Application>
  <PresentationFormat>On-screen Show (16:9)</PresentationFormat>
  <Paragraphs>135</Paragraphs>
  <Slides>20</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MS PGothic</vt:lpstr>
      <vt:lpstr>Arial</vt:lpstr>
      <vt:lpstr>Calibri</vt:lpstr>
      <vt:lpstr>Office Theme</vt:lpstr>
      <vt:lpstr>PowerPoint Presentation</vt:lpstr>
      <vt:lpstr>4th Generation Warfare</vt:lpstr>
      <vt:lpstr>Key Questions</vt:lpstr>
      <vt:lpstr>The Strategic Context</vt:lpstr>
      <vt:lpstr>PowerPoint Presentation</vt:lpstr>
      <vt:lpstr>1ST Generation Warfare</vt:lpstr>
      <vt:lpstr>2nd Generation of Warfare</vt:lpstr>
      <vt:lpstr>3rd Generation Warfare</vt:lpstr>
      <vt:lpstr>Key to early generations of warfare</vt:lpstr>
      <vt:lpstr>4th Generation Warfare</vt:lpstr>
      <vt:lpstr>4th Generation Warfare</vt:lpstr>
      <vt:lpstr>Comparison</vt:lpstr>
      <vt:lpstr>PowerPoint Presentation</vt:lpstr>
      <vt:lpstr>4th Generation Wars and Groups</vt:lpstr>
      <vt:lpstr>Radicalization, Recruitment, Financing</vt:lpstr>
      <vt:lpstr>Is 4th Generation Warfare New</vt:lpstr>
      <vt:lpstr>Key Point</vt:lpstr>
      <vt:lpstr>Why is the debate important</vt:lpstr>
      <vt:lpstr>Importance of the debate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Arial Bold</dc:title>
  <dc:creator>Hadeel Mousa</dc:creator>
  <cp:lastModifiedBy>STEPHEN W NGUNJIRI</cp:lastModifiedBy>
  <cp:revision>467</cp:revision>
  <cp:lastPrinted>2016-05-31T05:19:17Z</cp:lastPrinted>
  <dcterms:created xsi:type="dcterms:W3CDTF">2014-10-26T10:50:40Z</dcterms:created>
  <dcterms:modified xsi:type="dcterms:W3CDTF">2017-03-18T22:22:01Z</dcterms:modified>
</cp:coreProperties>
</file>

<file path=docProps/thumbnail.jpeg>
</file>